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7" r:id="rId2"/>
    <p:sldId id="258" r:id="rId3"/>
    <p:sldId id="296" r:id="rId4"/>
    <p:sldId id="259" r:id="rId5"/>
    <p:sldId id="282" r:id="rId6"/>
    <p:sldId id="261" r:id="rId7"/>
    <p:sldId id="289" r:id="rId8"/>
    <p:sldId id="288" r:id="rId9"/>
    <p:sldId id="290" r:id="rId10"/>
    <p:sldId id="284" r:id="rId11"/>
    <p:sldId id="281" r:id="rId12"/>
    <p:sldId id="262" r:id="rId13"/>
    <p:sldId id="287" r:id="rId14"/>
    <p:sldId id="283" r:id="rId15"/>
    <p:sldId id="264" r:id="rId16"/>
    <p:sldId id="263" r:id="rId17"/>
    <p:sldId id="260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6" r:id="rId29"/>
    <p:sldId id="277" r:id="rId30"/>
    <p:sldId id="278" r:id="rId31"/>
    <p:sldId id="285" r:id="rId32"/>
    <p:sldId id="286" r:id="rId33"/>
    <p:sldId id="280" r:id="rId34"/>
    <p:sldId id="279" r:id="rId35"/>
    <p:sldId id="300" r:id="rId36"/>
    <p:sldId id="299" r:id="rId37"/>
    <p:sldId id="301" r:id="rId38"/>
    <p:sldId id="302" r:id="rId39"/>
    <p:sldId id="303" r:id="rId40"/>
    <p:sldId id="304" r:id="rId41"/>
    <p:sldId id="305" r:id="rId42"/>
    <p:sldId id="308" r:id="rId43"/>
    <p:sldId id="309" r:id="rId44"/>
    <p:sldId id="292" r:id="rId45"/>
    <p:sldId id="291" r:id="rId46"/>
    <p:sldId id="294" r:id="rId47"/>
    <p:sldId id="293" r:id="rId48"/>
    <p:sldId id="295" r:id="rId49"/>
    <p:sldId id="297" r:id="rId50"/>
    <p:sldId id="298" r:id="rId51"/>
    <p:sldId id="307" r:id="rId52"/>
  </p:sldIdLst>
  <p:sldSz cx="12188825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3"/>
    <p:restoredTop sz="94643"/>
  </p:normalViewPr>
  <p:slideViewPr>
    <p:cSldViewPr snapToGrid="0" snapToObjects="1">
      <p:cViewPr varScale="1">
        <p:scale>
          <a:sx n="83" d="100"/>
          <a:sy n="83" d="100"/>
        </p:scale>
        <p:origin x="240" y="9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92C55-6CFE-3B42-BA20-88DA784C9AC5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7672-EAB5-3646-A12F-663FD11175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805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E8B92-4343-4A56-8FBE-BE3A931AB66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0487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 smtClean="0"/>
              <a:t>サンプルは，</a:t>
            </a:r>
            <a:r>
              <a:rPr lang="en-US" altLang="ja-JP" sz="1200" dirty="0" err="1" smtClean="0"/>
              <a:t>Blinky</a:t>
            </a:r>
            <a:r>
              <a:rPr lang="en-US" altLang="ja-JP" sz="1200" dirty="0" smtClean="0"/>
              <a:t>\</a:t>
            </a:r>
            <a:r>
              <a:rPr lang="en-US" altLang="ja-JP" sz="1200" dirty="0" err="1" smtClean="0"/>
              <a:t>Cpp</a:t>
            </a:r>
            <a:r>
              <a:rPr lang="ja-JP" altLang="en-US" sz="1200" dirty="0" smtClean="0"/>
              <a:t>配下にある</a:t>
            </a:r>
            <a:r>
              <a:rPr lang="en-US" altLang="ja-JP" sz="1200" dirty="0" err="1" smtClean="0"/>
              <a:t>BlinkyCpp.sln</a:t>
            </a:r>
            <a:r>
              <a:rPr lang="ja-JP" altLang="en-US" sz="1200" dirty="0" smtClean="0"/>
              <a:t>である．</a:t>
            </a:r>
            <a:endParaRPr kumimoji="1" lang="ja-JP" altLang="en-US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38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182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https://</a:t>
            </a:r>
            <a:r>
              <a:rPr kumimoji="1" lang="en-US" altLang="ja-JP" dirty="0" err="1" smtClean="0"/>
              <a:t>blogs.msdn.microsoft.com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hirosho</a:t>
            </a:r>
            <a:r>
              <a:rPr kumimoji="1" lang="en-US" altLang="ja-JP" dirty="0" smtClean="0"/>
              <a:t>/2015/10/22/iot-hubwindows-10-iot-core/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21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76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Raspberry Pi 2</a:t>
            </a:r>
            <a:r>
              <a:rPr kumimoji="1" lang="ja-JP" altLang="en-US" dirty="0" smtClean="0"/>
              <a:t>」「</a:t>
            </a:r>
            <a:r>
              <a:rPr kumimoji="1" lang="en-US" altLang="ja-JP" dirty="0" err="1" smtClean="0"/>
              <a:t>MinnowBoard</a:t>
            </a:r>
            <a:r>
              <a:rPr kumimoji="1" lang="en-US" altLang="ja-JP" dirty="0" smtClean="0"/>
              <a:t> Max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DragonBoard410c</a:t>
            </a:r>
            <a:r>
              <a:rPr kumimoji="1" lang="ja-JP" altLang="en-US" dirty="0" smtClean="0"/>
              <a:t>」の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種類のボードでしか利用できない。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51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ラズビアンとの比較とその他の製品の入手困難さ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271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Vs2015,razpy2,3,windows10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7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http://</a:t>
            </a:r>
            <a:r>
              <a:rPr kumimoji="1" lang="en-US" altLang="ja-JP" baseline="0" dirty="0" err="1" smtClean="0"/>
              <a:t>qiita.com</a:t>
            </a:r>
            <a:r>
              <a:rPr kumimoji="1" lang="en-US" altLang="ja-JP" baseline="0" dirty="0" smtClean="0"/>
              <a:t>/ykatsu111/items/e5875b8319125fc951d5</a:t>
            </a:r>
            <a:r>
              <a:rPr kumimoji="1" lang="ja-JP" altLang="en-US" baseline="0" dirty="0" smtClean="0"/>
              <a:t>　開発環境構築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19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53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9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022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0748" y="6026168"/>
            <a:ext cx="4158077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335434" y="439137"/>
            <a:ext cx="4740997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34" name="Rectangle 33"/>
          <p:cNvSpPr/>
          <p:nvPr/>
        </p:nvSpPr>
        <p:spPr>
          <a:xfrm flipH="1">
            <a:off x="6335435" y="5328104"/>
            <a:ext cx="107507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 flipH="1">
            <a:off x="5730750" y="5325273"/>
            <a:ext cx="531687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 flipH="1">
            <a:off x="6005074" y="4995642"/>
            <a:ext cx="257364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37209" y="957582"/>
            <a:ext cx="4740099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spc="133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6992" y="3957947"/>
            <a:ext cx="4139395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2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433" y="0"/>
            <a:ext cx="11588392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" y="4"/>
            <a:ext cx="526082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602350" y="1"/>
            <a:ext cx="11586477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20842"/>
            <a:ext cx="10969943" cy="49053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spc="133" dirty="0" smtClean="0"/>
            </a:lvl1pPr>
            <a:lvl2pPr>
              <a:lnSpc>
                <a:spcPct val="120000"/>
              </a:lnSpc>
              <a:defRPr lang="en-US" spc="133" dirty="0" smtClean="0"/>
            </a:lvl2pPr>
            <a:lvl3pPr>
              <a:lnSpc>
                <a:spcPct val="120000"/>
              </a:lnSpc>
              <a:defRPr lang="en-US" spc="133" dirty="0" smtClean="0"/>
            </a:lvl3pPr>
            <a:lvl4pPr>
              <a:lnSpc>
                <a:spcPct val="120000"/>
              </a:lnSpc>
              <a:defRPr lang="en-US" spc="133" dirty="0" smtClean="0"/>
            </a:lvl4pPr>
            <a:lvl5pPr>
              <a:lnSpc>
                <a:spcPct val="120000"/>
              </a:lnSpc>
              <a:defRPr lang="en-US" spc="133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9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69066" y="619519"/>
            <a:ext cx="9734131" cy="36307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69067" y="1794192"/>
            <a:ext cx="9733156" cy="1107016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79632" y="2902659"/>
            <a:ext cx="9322591" cy="559473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1991" y="4323285"/>
            <a:ext cx="531687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037356" y="3993655"/>
            <a:ext cx="257364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69067" y="4323506"/>
            <a:ext cx="107507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0748" y="6026168"/>
            <a:ext cx="4158077" cy="83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82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26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596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88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47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31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65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22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atmarkit.co.jp/ait/articles/1603/28/news011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windows/iot/getstarted" TargetMode="External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youtube.com/watch?v=-QnZy0PGr7k&amp;list=PL1ljc761XCiZGN6L4Z_HcK6RF7htW1EKj&amp;index=1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qiita.com/kanaharu/items/51c1c8499c53416e9f41" TargetMode="External"/><Relationship Id="rId4" Type="http://schemas.openxmlformats.org/officeDocument/2006/relationships/hyperlink" Target="http://qiita.com/linyixian/items/e319c5f63f9e57459ac0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qiita.com/ykatsu111/items/e5875b8319125fc951d5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Relationship Id="rId3" Type="http://schemas.openxmlformats.org/officeDocument/2006/relationships/hyperlink" Target="https://github.com/ms-iot/sample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hackster.io/windowsiot/projects" TargetMode="External"/><Relationship Id="rId3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hyperlink" Target="https://www.hackster.io/windowsiot/rgb-led-sample-729ea7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nicovideo.jp/user/1805475" TargetMode="External"/><Relationship Id="rId3" Type="http://schemas.openxmlformats.org/officeDocument/2006/relationships/hyperlink" Target="http://www.nicovideo.jp/mylist/21945950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indows.com/buildingapps/tag/iot/" TargetMode="External"/><Relationship Id="rId4" Type="http://schemas.openxmlformats.org/officeDocument/2006/relationships/hyperlink" Target="https://blogs.msdn.microsoft.com/hirosho/" TargetMode="External"/><Relationship Id="rId5" Type="http://schemas.openxmlformats.org/officeDocument/2006/relationships/hyperlink" Target="http://www.atmarkit.co.jp/ait/series/3192/index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coelacanth.jp.net/uwp-%E5%88%9D%E5%BF%83%E8%80%85%E7%9B%AE%E7%B7%9A%E3%81%A7windows-10-iot%EF%BC%9A002-%E5%85%89%E9%87%8F%E3%82%92%E6%B8%AC%E5%AE%9A%E3%81%97%E3%82%88%E3%81%86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4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microsoft.com/cognitive-service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Relationship Id="rId3" Type="http://schemas.openxmlformats.org/officeDocument/2006/relationships/hyperlink" Target="http://getirkit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hyperlink" Target="http://www.ux-xu.com/product/bocco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97375" y="2143429"/>
            <a:ext cx="4740099" cy="901811"/>
          </a:xfrm>
        </p:spPr>
        <p:txBody>
          <a:bodyPr/>
          <a:lstStyle/>
          <a:p>
            <a:r>
              <a:rPr kumimoji="1" lang="en-US" altLang="ja-JP" sz="3600" dirty="0" err="1" smtClean="0">
                <a:latin typeface="+mn-lt"/>
              </a:rPr>
              <a:t>IoT</a:t>
            </a:r>
            <a:r>
              <a:rPr kumimoji="1" lang="ja-JP" altLang="en-US" sz="3600" dirty="0" smtClean="0">
                <a:latin typeface="+mn-lt"/>
              </a:rPr>
              <a:t>技術入門</a:t>
            </a:r>
            <a:endParaRPr kumimoji="1" lang="ja-JP" altLang="en-US" sz="3600" dirty="0">
              <a:latin typeface="+mn-lt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77246" y="2907951"/>
            <a:ext cx="4740099" cy="674364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sz="2800" dirty="0">
                <a:latin typeface="+mn-lt"/>
              </a:rPr>
              <a:t>～電子工作</a:t>
            </a:r>
            <a:r>
              <a:rPr lang="en-US" altLang="ja-JP" sz="2800" dirty="0">
                <a:latin typeface="+mn-lt"/>
              </a:rPr>
              <a:t>,</a:t>
            </a:r>
            <a:r>
              <a:rPr lang="en-US" altLang="ja-JP" sz="2800" dirty="0" err="1">
                <a:latin typeface="+mn-lt"/>
              </a:rPr>
              <a:t>IoT</a:t>
            </a:r>
            <a:r>
              <a:rPr lang="ja-JP" altLang="en-US" sz="2800" dirty="0">
                <a:latin typeface="+mn-lt"/>
              </a:rPr>
              <a:t>を</a:t>
            </a:r>
            <a:r>
              <a:rPr lang="en-US" altLang="ja-JP" sz="2800" dirty="0">
                <a:latin typeface="+mn-lt"/>
              </a:rPr>
              <a:t>Windows</a:t>
            </a:r>
            <a:r>
              <a:rPr lang="ja-JP" altLang="en-US" sz="2800" dirty="0">
                <a:latin typeface="+mn-lt"/>
              </a:rPr>
              <a:t>で作る～</a:t>
            </a:r>
            <a:endParaRPr kumimoji="1" lang="ja-JP" altLang="en-US" dirty="0">
              <a:latin typeface="+mn-lt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3" y="472222"/>
            <a:ext cx="5982979" cy="44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Windows</a:t>
            </a:r>
            <a:r>
              <a:rPr lang="en-US" altLang="ja-JP" dirty="0"/>
              <a:t> </a:t>
            </a:r>
            <a:r>
              <a:rPr lang="en-US" altLang="ja-JP" dirty="0" smtClean="0"/>
              <a:t>10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IoT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とは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1571970"/>
            <a:ext cx="10969625" cy="4543253"/>
          </a:xfrm>
        </p:spPr>
      </p:pic>
    </p:spTree>
    <p:extLst>
      <p:ext uri="{BB962C8B-B14F-4D97-AF65-F5344CB8AC3E}">
        <p14:creationId xmlns:p14="http://schemas.microsoft.com/office/powerpoint/2010/main" val="91363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6" y="803473"/>
            <a:ext cx="10738624" cy="6040477"/>
          </a:xfrm>
        </p:spPr>
      </p:pic>
    </p:spTree>
    <p:extLst>
      <p:ext uri="{BB962C8B-B14F-4D97-AF65-F5344CB8AC3E}">
        <p14:creationId xmlns:p14="http://schemas.microsoft.com/office/powerpoint/2010/main" val="21238526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en-US" altLang="ja-JP" dirty="0"/>
              <a:t> </a:t>
            </a:r>
            <a:r>
              <a:rPr lang="en-US" altLang="ja-JP" dirty="0" smtClean="0"/>
              <a:t>Core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smtClean="0"/>
              <a:t>Windows 10 </a:t>
            </a:r>
            <a:r>
              <a:rPr kumimoji="1" lang="en-US" altLang="ja-JP" dirty="0" err="1" smtClean="0"/>
              <a:t>IoT</a:t>
            </a:r>
            <a:r>
              <a:rPr kumimoji="1" lang="en-US" altLang="ja-JP" dirty="0" smtClean="0"/>
              <a:t> Core</a:t>
            </a:r>
            <a:r>
              <a:rPr lang="ja-JP" altLang="en-US" dirty="0" smtClean="0"/>
              <a:t>とは</a:t>
            </a:r>
            <a:endParaRPr lang="en-US" altLang="ja-JP" dirty="0" smtClean="0"/>
          </a:p>
          <a:p>
            <a:pPr>
              <a:buFontTx/>
              <a:buChar char="-"/>
            </a:pPr>
            <a:r>
              <a:rPr lang="en-US" altLang="ja-JP" sz="2400" dirty="0" smtClean="0"/>
              <a:t>Windows </a:t>
            </a:r>
            <a:r>
              <a:rPr lang="en-US" altLang="ja-JP" sz="2400" dirty="0"/>
              <a:t>10 </a:t>
            </a:r>
            <a:r>
              <a:rPr lang="ja-JP" altLang="en-US" sz="2400" dirty="0"/>
              <a:t>カーネルを利用しつつ機能を最小限とし</a:t>
            </a:r>
            <a:r>
              <a:rPr lang="ja-JP" altLang="en-US" sz="2400" dirty="0" smtClean="0"/>
              <a:t>、主に組み込み用途で使われる小型ボードコンピュータで起動可能な</a:t>
            </a:r>
            <a:r>
              <a:rPr lang="en-US" altLang="ja-JP" sz="2400" dirty="0" smtClean="0"/>
              <a:t>OS</a:t>
            </a:r>
          </a:p>
          <a:p>
            <a:pPr marL="0" indent="0">
              <a:buNone/>
            </a:pPr>
            <a:r>
              <a:rPr lang="en-US" altLang="ja-JP" sz="2400" dirty="0" smtClean="0"/>
              <a:t>-</a:t>
            </a:r>
            <a:r>
              <a:rPr lang="ja-JP" altLang="en-US" sz="2400" dirty="0" smtClean="0"/>
              <a:t>デスクトップやモバイルデバイス向けの</a:t>
            </a:r>
            <a:r>
              <a:rPr lang="en-US" altLang="ja-JP" sz="2400" dirty="0" smtClean="0"/>
              <a:t>windows10</a:t>
            </a:r>
            <a:r>
              <a:rPr lang="ja-JP" altLang="en-US" sz="2400" dirty="0" smtClean="0"/>
              <a:t>とは異なる</a:t>
            </a:r>
            <a:endParaRPr lang="en-US" altLang="ja-JP" sz="2400" dirty="0" smtClean="0"/>
          </a:p>
        </p:txBody>
      </p:sp>
      <p:pic>
        <p:nvPicPr>
          <p:cNvPr id="4" name="図 3" descr="pi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67" y="4310717"/>
            <a:ext cx="2549533" cy="1859373"/>
          </a:xfrm>
          <a:prstGeom prst="rect">
            <a:avLst/>
          </a:prstGeom>
        </p:spPr>
      </p:pic>
      <p:pic>
        <p:nvPicPr>
          <p:cNvPr id="5" name="図 4" descr="db410c-top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04" y="4371189"/>
            <a:ext cx="2775480" cy="1977529"/>
          </a:xfrm>
          <a:prstGeom prst="rect">
            <a:avLst/>
          </a:prstGeom>
        </p:spPr>
      </p:pic>
      <p:pic>
        <p:nvPicPr>
          <p:cNvPr id="6" name="図 5" descr="minnowboardmax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45" y="4371189"/>
            <a:ext cx="2626133" cy="17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87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Windows10 </a:t>
            </a:r>
            <a:r>
              <a:rPr kumimoji="1" lang="en-US" altLang="ja-JP" dirty="0" err="1" smtClean="0"/>
              <a:t>IoT</a:t>
            </a:r>
            <a:r>
              <a:rPr kumimoji="1" lang="en-US" altLang="ja-JP" dirty="0" smtClean="0"/>
              <a:t> Core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effectLst>
            <a:softEdge rad="1270000"/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利用されるシングルボードコンピュータ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 smtClean="0"/>
              <a:t>Raspberry Pi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 smtClean="0"/>
              <a:t>ARM</a:t>
            </a:r>
            <a:r>
              <a:rPr lang="ja-JP" altLang="en-US" dirty="0"/>
              <a:t>ベースのコンピュータ</a:t>
            </a:r>
            <a:r>
              <a:rPr lang="ja-JP" altLang="en-US" dirty="0" smtClean="0"/>
              <a:t>であるが、</a:t>
            </a:r>
            <a:r>
              <a:rPr lang="en-US" altLang="ja-JP" dirty="0" smtClean="0"/>
              <a:t>GPIO</a:t>
            </a:r>
            <a:r>
              <a:rPr lang="ja-JP" altLang="en-US" dirty="0" smtClean="0"/>
              <a:t>（</a:t>
            </a:r>
            <a:r>
              <a:rPr lang="en-US" altLang="ja-JP" dirty="0"/>
              <a:t>General Purpose Input/Output</a:t>
            </a:r>
            <a:r>
              <a:rPr lang="ja-JP" altLang="en-US" dirty="0"/>
              <a:t>（汎用入出力）</a:t>
            </a:r>
            <a:r>
              <a:rPr lang="ja-JP" altLang="en-US" dirty="0" smtClean="0"/>
              <a:t>）がピンとして引き出されており、マイクロコントローラのようにデジタル信号を扱える。</a:t>
            </a:r>
            <a:endParaRPr lang="en-US" altLang="ja-JP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</p:txBody>
      </p:sp>
      <p:pic>
        <p:nvPicPr>
          <p:cNvPr id="4" name="図 3" descr="pi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300" y="803473"/>
            <a:ext cx="2469069" cy="18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2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Windows 10 </a:t>
            </a:r>
            <a:r>
              <a:rPr lang="en-US" altLang="ja-JP" dirty="0" err="1"/>
              <a:t>IoT</a:t>
            </a:r>
            <a:r>
              <a:rPr lang="en-US" altLang="ja-JP" dirty="0"/>
              <a:t> </a:t>
            </a:r>
            <a:r>
              <a:rPr lang="en-US" altLang="ja-JP" dirty="0" smtClean="0"/>
              <a:t>Core</a:t>
            </a:r>
            <a:r>
              <a:rPr lang="en-US" altLang="ja-JP" dirty="0"/>
              <a:t> </a:t>
            </a:r>
            <a:r>
              <a:rPr lang="ja-JP" altLang="en-US" dirty="0" smtClean="0"/>
              <a:t>のいいところ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50" y="1242107"/>
            <a:ext cx="10969943" cy="4905324"/>
          </a:xfrm>
        </p:spPr>
        <p:txBody>
          <a:bodyPr>
            <a:normAutofit lnSpcReduction="10000"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altLang="ja-JP" dirty="0" smtClean="0"/>
              <a:t>Windows </a:t>
            </a:r>
            <a:r>
              <a:rPr lang="en-US" altLang="ja-JP" dirty="0"/>
              <a:t>10</a:t>
            </a:r>
            <a:r>
              <a:rPr lang="ja-JP" altLang="en-US" dirty="0"/>
              <a:t>上に</a:t>
            </a:r>
            <a:r>
              <a:rPr lang="en-US" altLang="ja-JP" dirty="0"/>
              <a:t>Visual Studio 2015</a:t>
            </a:r>
            <a:r>
              <a:rPr lang="ja-JP" altLang="en-US" dirty="0"/>
              <a:t>を</a:t>
            </a:r>
            <a:r>
              <a:rPr lang="ja-JP" altLang="en-US" dirty="0" smtClean="0"/>
              <a:t>インストールすることでデスクトップとほぼ同じ環境で開発</a:t>
            </a:r>
            <a:r>
              <a:rPr lang="ja-JP" altLang="en-US" dirty="0"/>
              <a:t>できる</a:t>
            </a:r>
            <a:endParaRPr lang="en-US" altLang="ja-JP" dirty="0"/>
          </a:p>
          <a:p>
            <a:pPr lvl="0" defTabSz="9144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altLang="ja-JP" dirty="0" smtClean="0"/>
          </a:p>
          <a:p>
            <a:pPr lvl="0" defTabSz="9144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altLang="ja-JP" dirty="0" smtClean="0"/>
              <a:t>PC</a:t>
            </a:r>
            <a:r>
              <a:rPr lang="ja-JP" altLang="en-US" dirty="0"/>
              <a:t>向けの開発ツールをそのまま組み込み機器にも応用</a:t>
            </a:r>
            <a:r>
              <a:rPr lang="ja-JP" altLang="en-US" dirty="0" smtClean="0"/>
              <a:t>できる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→</a:t>
            </a:r>
            <a:r>
              <a:rPr lang="en-US" altLang="ja-JP" dirty="0" smtClean="0"/>
              <a:t>Visual </a:t>
            </a:r>
            <a:r>
              <a:rPr lang="en-US" altLang="ja-JP" dirty="0" smtClean="0"/>
              <a:t>studio</a:t>
            </a:r>
            <a:r>
              <a:rPr lang="ja-JP" altLang="en-US" dirty="0" smtClean="0"/>
              <a:t>で</a:t>
            </a:r>
            <a:r>
              <a:rPr lang="ja-JP" altLang="en-US" dirty="0" smtClean="0"/>
              <a:t>ハードウェアもかじれる！！！</a:t>
            </a:r>
            <a:endParaRPr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u="sng" dirty="0" smtClean="0"/>
              <a:t>UWP</a:t>
            </a:r>
            <a:r>
              <a:rPr lang="ja-JP" altLang="en-US" u="sng" dirty="0" smtClean="0"/>
              <a:t>が動くので、</a:t>
            </a:r>
            <a:r>
              <a:rPr lang="en-US" altLang="ja-JP" u="sng" dirty="0" smtClean="0">
                <a:solidFill>
                  <a:srgbClr val="FF0000"/>
                </a:solidFill>
              </a:rPr>
              <a:t>@</a:t>
            </a:r>
            <a:r>
              <a:rPr lang="en-US" altLang="ja-JP" u="sng" dirty="0" err="1" smtClean="0">
                <a:solidFill>
                  <a:srgbClr val="FF0000"/>
                </a:solidFill>
              </a:rPr>
              <a:t>garrich</a:t>
            </a:r>
            <a:r>
              <a:rPr lang="ja-JP" altLang="en-US" u="sng" dirty="0" smtClean="0"/>
              <a:t>さんのスライドを見て「やって</a:t>
            </a:r>
            <a:r>
              <a:rPr lang="ja-JP" altLang="en-US" u="sng" dirty="0" smtClean="0"/>
              <a:t>みよう</a:t>
            </a:r>
            <a:r>
              <a:rPr lang="ja-JP" altLang="en-US" u="sng" dirty="0" smtClean="0"/>
              <a:t>！！！」って思ってた人はおすすめ</a:t>
            </a:r>
            <a:endParaRPr lang="en-US" altLang="ja-JP" u="sng" dirty="0" smtClean="0"/>
          </a:p>
        </p:txBody>
      </p:sp>
    </p:spTree>
    <p:extLst>
      <p:ext uri="{BB962C8B-B14F-4D97-AF65-F5344CB8AC3E}">
        <p14:creationId xmlns:p14="http://schemas.microsoft.com/office/powerpoint/2010/main" val="110013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その他の</a:t>
            </a:r>
            <a:r>
              <a:rPr lang="en-US" altLang="ja-JP" dirty="0" smtClean="0"/>
              <a:t>OS</a:t>
            </a:r>
            <a:r>
              <a:rPr lang="ja-JP" altLang="en-US" dirty="0" smtClean="0"/>
              <a:t>と比べて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220842"/>
            <a:ext cx="11259130" cy="543464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 </a:t>
            </a:r>
            <a:r>
              <a:rPr lang="en-US" altLang="ja-JP" dirty="0" smtClean="0"/>
              <a:t>R</a:t>
            </a:r>
            <a:r>
              <a:rPr kumimoji="1" lang="en-US" altLang="ja-JP" dirty="0" smtClean="0"/>
              <a:t>aspberry Pi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他の</a:t>
            </a:r>
            <a:r>
              <a:rPr kumimoji="1" lang="en-US" altLang="ja-JP" dirty="0" smtClean="0"/>
              <a:t>OS</a:t>
            </a:r>
          </a:p>
          <a:p>
            <a:r>
              <a:rPr lang="en-US" altLang="ja-JP" dirty="0" err="1" smtClean="0"/>
              <a:t>Raspbian</a:t>
            </a:r>
            <a:r>
              <a:rPr lang="en-US" altLang="ja-JP" dirty="0" smtClean="0"/>
              <a:t>: </a:t>
            </a:r>
            <a:r>
              <a:rPr lang="en-US" altLang="ja-JP" sz="1300" dirty="0">
                <a:hlinkClick r:id="rId3"/>
              </a:rPr>
              <a:t>https://</a:t>
            </a:r>
            <a:r>
              <a:rPr lang="en-US" altLang="ja-JP" sz="1300" dirty="0" err="1">
                <a:hlinkClick r:id="rId3"/>
              </a:rPr>
              <a:t>www.raspberrypi.org</a:t>
            </a:r>
            <a:r>
              <a:rPr lang="en-US" altLang="ja-JP" sz="1300" dirty="0">
                <a:hlinkClick r:id="rId3"/>
              </a:rPr>
              <a:t>/downloads/</a:t>
            </a:r>
            <a:r>
              <a:rPr lang="en-US" altLang="ja-JP" sz="1300" dirty="0" err="1">
                <a:hlinkClick r:id="rId3"/>
              </a:rPr>
              <a:t>raspbian</a:t>
            </a:r>
            <a:r>
              <a:rPr lang="en-US" altLang="ja-JP" sz="1300" dirty="0">
                <a:hlinkClick r:id="rId3"/>
              </a:rPr>
              <a:t>/  </a:t>
            </a:r>
            <a:r>
              <a:rPr lang="en-US" altLang="ja-JP" sz="1300" dirty="0"/>
              <a:t>                                                                          </a:t>
            </a:r>
            <a:r>
              <a:rPr lang="ja-JP" altLang="en-US" dirty="0" smtClean="0"/>
              <a:t>　　　</a:t>
            </a:r>
            <a:endParaRPr lang="en-US" altLang="ja-JP" dirty="0" smtClean="0"/>
          </a:p>
          <a:p>
            <a:r>
              <a:rPr lang="en-US" altLang="ja-JP" sz="2400" dirty="0" err="1" smtClean="0"/>
              <a:t>Debian</a:t>
            </a:r>
            <a:r>
              <a:rPr lang="ja-JP" altLang="en-US" sz="2400" dirty="0"/>
              <a:t>ベースの</a:t>
            </a:r>
            <a:r>
              <a:rPr lang="en-US" altLang="ja-JP" sz="2400" dirty="0" smtClean="0"/>
              <a:t>Linux</a:t>
            </a:r>
          </a:p>
          <a:p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200" dirty="0" smtClean="0"/>
              <a:t>文献や作例も豊富、</a:t>
            </a:r>
            <a:r>
              <a:rPr lang="en-US" altLang="ja-JP" sz="2200" dirty="0" smtClean="0"/>
              <a:t>Linux</a:t>
            </a:r>
            <a:r>
              <a:rPr lang="ja-JP" altLang="en-US" sz="2200" dirty="0" smtClean="0"/>
              <a:t>がいじったことがある人ならとっつきやすい</a:t>
            </a:r>
            <a:r>
              <a:rPr lang="en-US" altLang="ja-JP" sz="2200" dirty="0" smtClean="0"/>
              <a:t>.</a:t>
            </a:r>
          </a:p>
          <a:p>
            <a:pPr marL="0" indent="0">
              <a:buNone/>
            </a:pPr>
            <a:r>
              <a:rPr lang="ja-JP" altLang="en-US" sz="2200" dirty="0" smtClean="0"/>
              <a:t>やりたいことを実現するのに、プログラミング初心者だとちょっと大変</a:t>
            </a:r>
            <a:endParaRPr lang="en-US" altLang="ja-JP" sz="2200" dirty="0" smtClean="0"/>
          </a:p>
          <a:p>
            <a:pPr marL="0" indent="0">
              <a:buNone/>
            </a:pPr>
            <a:endParaRPr lang="en-US" altLang="ja-JP" sz="2200" dirty="0" smtClean="0"/>
          </a:p>
          <a:p>
            <a:pPr marL="0" indent="0">
              <a:buNone/>
            </a:pPr>
            <a:r>
              <a:rPr lang="ja-JP" altLang="en-US" sz="2200" dirty="0" smtClean="0"/>
              <a:t>（</a:t>
            </a:r>
            <a:r>
              <a:rPr lang="en-US" altLang="ja-JP" sz="2200" dirty="0" smtClean="0"/>
              <a:t>Linux</a:t>
            </a:r>
            <a:r>
              <a:rPr lang="ja-JP" altLang="en-US" sz="2200" dirty="0" smtClean="0"/>
              <a:t>の基本操作、</a:t>
            </a:r>
            <a:r>
              <a:rPr lang="en-US" altLang="ja-JP" sz="2200" dirty="0" smtClean="0"/>
              <a:t>GPIO</a:t>
            </a:r>
            <a:r>
              <a:rPr lang="ja-JP" altLang="en-US" sz="2200" dirty="0" smtClean="0"/>
              <a:t>を制御するライブラリの選定など</a:t>
            </a:r>
            <a:r>
              <a:rPr lang="en-US" altLang="ja-JP" sz="2200" dirty="0" smtClean="0"/>
              <a:t>…</a:t>
            </a:r>
            <a:r>
              <a:rPr lang="ja-JP" altLang="en-US" sz="2200" dirty="0" smtClean="0"/>
              <a:t>）</a:t>
            </a:r>
            <a:endParaRPr lang="en-US" altLang="ja-JP" sz="2200" dirty="0"/>
          </a:p>
          <a:p>
            <a:pPr marL="0" indent="0">
              <a:buNone/>
            </a:pPr>
            <a:endParaRPr lang="en-US" altLang="ja-JP" sz="2200" dirty="0" smtClean="0"/>
          </a:p>
        </p:txBody>
      </p:sp>
      <p:pic>
        <p:nvPicPr>
          <p:cNvPr id="4" name="図 3" descr="raspber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23" y="1220842"/>
            <a:ext cx="1703828" cy="21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必要な環境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220841"/>
            <a:ext cx="11446046" cy="5266049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必要な環境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sz="2800" dirty="0"/>
              <a:t>アプリケーション：</a:t>
            </a:r>
            <a:r>
              <a:rPr lang="en-US" altLang="ja-JP" sz="2800" dirty="0"/>
              <a:t>Visual Studio </a:t>
            </a:r>
            <a:r>
              <a:rPr lang="en-US" altLang="ja-JP" sz="2800" dirty="0" smtClean="0"/>
              <a:t>2015 Community</a:t>
            </a:r>
            <a:endParaRPr lang="en-US" altLang="ja-JP" sz="2800" dirty="0" smtClean="0"/>
          </a:p>
          <a:p>
            <a:pPr marL="0" indent="0">
              <a:buNone/>
            </a:pPr>
            <a:r>
              <a:rPr lang="en-US" altLang="ja-JP" sz="2400" dirty="0" smtClean="0"/>
              <a:t>-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デバイスとのリモートによる開発を行うのに必須！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800" dirty="0" smtClean="0"/>
              <a:t>ホスト</a:t>
            </a:r>
            <a:r>
              <a:rPr lang="en-US" altLang="ja-JP" sz="2800" dirty="0" err="1" smtClean="0"/>
              <a:t>OS:Windows</a:t>
            </a:r>
            <a:r>
              <a:rPr lang="en-US" altLang="ja-JP" sz="2800" dirty="0" smtClean="0"/>
              <a:t> 10</a:t>
            </a:r>
          </a:p>
          <a:p>
            <a:pPr marL="0" indent="0">
              <a:buNone/>
            </a:pPr>
            <a:r>
              <a:rPr lang="en-US" altLang="ja-JP" sz="2400" dirty="0" smtClean="0"/>
              <a:t>-Windows10</a:t>
            </a:r>
            <a:r>
              <a:rPr lang="ja-JP" altLang="en-US" sz="2400" dirty="0" smtClean="0"/>
              <a:t>の環境から</a:t>
            </a:r>
            <a:r>
              <a:rPr lang="en-US" altLang="ja-JP" sz="2400" dirty="0" err="1" smtClean="0"/>
              <a:t>microSD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Windows10 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のイメージを書き込む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800" dirty="0" smtClean="0"/>
              <a:t>シングルボードコンピュータ：</a:t>
            </a:r>
            <a:r>
              <a:rPr lang="en-US" altLang="ja-JP" sz="2800" dirty="0" smtClean="0">
                <a:solidFill>
                  <a:srgbClr val="000000"/>
                </a:solidFill>
              </a:rPr>
              <a:t>Raspberry </a:t>
            </a:r>
            <a:r>
              <a:rPr lang="en-US" altLang="ja-JP" sz="2800" dirty="0">
                <a:solidFill>
                  <a:srgbClr val="000000"/>
                </a:solidFill>
              </a:rPr>
              <a:t>Pi </a:t>
            </a:r>
            <a:r>
              <a:rPr lang="en-US" altLang="ja-JP" sz="2800" dirty="0" smtClean="0">
                <a:solidFill>
                  <a:srgbClr val="000000"/>
                </a:solidFill>
              </a:rPr>
              <a:t>2</a:t>
            </a:r>
            <a:endParaRPr lang="en-US" altLang="ja-JP" sz="2800" dirty="0"/>
          </a:p>
          <a:p>
            <a:pPr marL="0" indent="0">
              <a:buNone/>
            </a:pPr>
            <a:r>
              <a:rPr lang="en-US" altLang="ja-JP" sz="2400" dirty="0">
                <a:solidFill>
                  <a:srgbClr val="000000"/>
                </a:solidFill>
              </a:rPr>
              <a:t>-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Raspberry Pi 3</a:t>
            </a:r>
            <a:r>
              <a:rPr lang="en-US" altLang="ja-JP" sz="2400" dirty="0" smtClean="0">
                <a:solidFill>
                  <a:srgbClr val="000000"/>
                </a:solidFill>
              </a:rPr>
              <a:t>,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MinnowBoard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Max,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DragonBoard410c</a:t>
            </a:r>
            <a:r>
              <a:rPr lang="ja-JP" altLang="en-US" sz="2400" dirty="0" smtClean="0"/>
              <a:t>でも可能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</a:t>
            </a:r>
            <a:r>
              <a:rPr lang="en-US" altLang="ja-JP" sz="2400" dirty="0" smtClean="0"/>
              <a:t>➡</a:t>
            </a:r>
            <a:r>
              <a:rPr lang="ja-JP" altLang="en-US" sz="2400" dirty="0" smtClean="0"/>
              <a:t>しかし</a:t>
            </a:r>
            <a:r>
              <a:rPr lang="ja-JP" altLang="en-US" sz="2400" dirty="0" smtClean="0"/>
              <a:t>、</a:t>
            </a:r>
            <a:r>
              <a:rPr lang="en-US" altLang="ja-JP" sz="2400" dirty="0" smtClean="0"/>
              <a:t>Raspberry Pi </a:t>
            </a:r>
            <a:r>
              <a:rPr lang="ja-JP" altLang="en-US" sz="2400" dirty="0" smtClean="0"/>
              <a:t>以外のデバイスは日本では入手しにくい。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93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実際</a:t>
            </a:r>
            <a:r>
              <a:rPr kumimoji="1" lang="ja-JP" altLang="en-US" dirty="0" smtClean="0"/>
              <a:t>に</a:t>
            </a:r>
            <a:r>
              <a:rPr kumimoji="1" lang="en-US" altLang="ja-JP" dirty="0" smtClean="0"/>
              <a:t>Windows </a:t>
            </a:r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を始めてみよう！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6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220842"/>
            <a:ext cx="11302925" cy="4905324"/>
          </a:xfrm>
        </p:spPr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ja-JP" sz="2400" dirty="0" smtClean="0"/>
              <a:t>Windows </a:t>
            </a:r>
            <a:r>
              <a:rPr kumimoji="1" lang="en-US" altLang="ja-JP" sz="2400" dirty="0" err="1" smtClean="0"/>
              <a:t>IoT</a:t>
            </a:r>
            <a:r>
              <a:rPr kumimoji="1" lang="ja-JP" altLang="en-US" sz="2400" dirty="0" smtClean="0"/>
              <a:t>を</a:t>
            </a:r>
            <a:r>
              <a:rPr lang="en-US" altLang="ja-JP" sz="2400" dirty="0">
                <a:solidFill>
                  <a:srgbClr val="000000"/>
                </a:solidFill>
              </a:rPr>
              <a:t>Raspberry Pi </a:t>
            </a:r>
            <a:r>
              <a:rPr lang="en-US" altLang="ja-JP" sz="2400" dirty="0" smtClean="0">
                <a:solidFill>
                  <a:srgbClr val="000000"/>
                </a:solidFill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</a:rPr>
              <a:t>にインストールし、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Microsoft</a:t>
            </a:r>
            <a:r>
              <a:rPr lang="ja-JP" altLang="en-US" sz="2400" dirty="0" smtClean="0">
                <a:solidFill>
                  <a:srgbClr val="000000"/>
                </a:solidFill>
              </a:rPr>
              <a:t>が配布しているサンプルの実行を</a:t>
            </a:r>
            <a:r>
              <a:rPr lang="ja-JP" altLang="en-US" sz="2400" dirty="0" smtClean="0">
                <a:solidFill>
                  <a:srgbClr val="000000"/>
                </a:solidFill>
              </a:rPr>
              <a:t>行います。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https://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developer.microsoft.com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en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-us/windows/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iot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getstarted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 descr="スクリーンショット 2016-06-02 0.47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3487503"/>
            <a:ext cx="7936409" cy="316243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207655" y="4229232"/>
            <a:ext cx="6272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公式サイトから</a:t>
            </a:r>
            <a:r>
              <a:rPr lang="en-US" altLang="ja-JP" sz="2000" dirty="0" smtClean="0"/>
              <a:t>Get </a:t>
            </a:r>
            <a:r>
              <a:rPr lang="en-US" altLang="ja-JP" sz="2000" dirty="0" err="1" smtClean="0"/>
              <a:t>IoT</a:t>
            </a:r>
            <a:r>
              <a:rPr lang="en-US" altLang="ja-JP" sz="2000" dirty="0" smtClean="0"/>
              <a:t> Core Dashboard</a:t>
            </a:r>
            <a:r>
              <a:rPr lang="ja-JP" altLang="en-US" sz="2000" dirty="0" smtClean="0"/>
              <a:t>をクリックして</a:t>
            </a:r>
            <a:r>
              <a:rPr lang="en-US" altLang="ja-JP" sz="2000" dirty="0" err="1" smtClean="0"/>
              <a:t>setup.exe</a:t>
            </a:r>
            <a:r>
              <a:rPr lang="ja-JP" altLang="en-US" sz="2000" dirty="0" smtClean="0"/>
              <a:t>をダウンロードし、実行する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3724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icroSD</a:t>
            </a:r>
            <a:r>
              <a:rPr kumimoji="1" lang="ja-JP" altLang="en-US" dirty="0" smtClean="0"/>
              <a:t>に</a:t>
            </a:r>
            <a:r>
              <a:rPr lang="en-US" altLang="ja-JP" dirty="0" smtClean="0"/>
              <a:t>Windows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をインストールする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①</a:t>
            </a:r>
            <a:r>
              <a:rPr lang="ja-JP" altLang="en-US" sz="2400" dirty="0" smtClean="0"/>
              <a:t>デバイスの種類に</a:t>
            </a:r>
            <a:r>
              <a:rPr lang="en-US" altLang="ja-JP" sz="2400" dirty="0" smtClean="0">
                <a:solidFill>
                  <a:srgbClr val="000000"/>
                </a:solidFill>
              </a:rPr>
              <a:t>Raspberry </a:t>
            </a:r>
            <a:r>
              <a:rPr lang="en-US" altLang="ja-JP" sz="2400" dirty="0">
                <a:solidFill>
                  <a:srgbClr val="000000"/>
                </a:solidFill>
              </a:rPr>
              <a:t>Pi </a:t>
            </a:r>
            <a:r>
              <a:rPr lang="en-US" altLang="ja-JP" sz="2400" dirty="0" smtClean="0">
                <a:solidFill>
                  <a:srgbClr val="000000"/>
                </a:solidFill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</a:rPr>
              <a:t>を選択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②</a:t>
            </a:r>
            <a:r>
              <a:rPr lang="ja-JP" altLang="en-US" sz="2400" dirty="0" smtClean="0">
                <a:solidFill>
                  <a:srgbClr val="000000"/>
                </a:solidFill>
              </a:rPr>
              <a:t>ドライブには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microSD</a:t>
            </a:r>
            <a:r>
              <a:rPr lang="ja-JP" altLang="en-US" sz="2400" dirty="0" smtClean="0">
                <a:solidFill>
                  <a:srgbClr val="000000"/>
                </a:solidFill>
              </a:rPr>
              <a:t>を選択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③</a:t>
            </a:r>
            <a:r>
              <a:rPr lang="ja-JP" altLang="en-US" sz="2400" dirty="0" smtClean="0">
                <a:solidFill>
                  <a:srgbClr val="000000"/>
                </a:solidFill>
              </a:rPr>
              <a:t>ダウンロードとインストールを行う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 smtClean="0"/>
          </a:p>
        </p:txBody>
      </p:sp>
      <p:pic>
        <p:nvPicPr>
          <p:cNvPr id="4" name="図 3" descr="サンプル１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75" y="2228878"/>
            <a:ext cx="6656886" cy="3053236"/>
          </a:xfrm>
          <a:prstGeom prst="rect">
            <a:avLst/>
          </a:prstGeom>
        </p:spPr>
      </p:pic>
      <p:sp>
        <p:nvSpPr>
          <p:cNvPr id="7" name="下矢印 6"/>
          <p:cNvSpPr/>
          <p:nvPr/>
        </p:nvSpPr>
        <p:spPr>
          <a:xfrm>
            <a:off x="2505551" y="4363022"/>
            <a:ext cx="1115486" cy="703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9214" y="5282114"/>
            <a:ext cx="688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microSD</a:t>
            </a:r>
            <a:r>
              <a:rPr kumimoji="1" lang="ja-JP" altLang="en-US" sz="2400" dirty="0" smtClean="0"/>
              <a:t>に</a:t>
            </a:r>
            <a:r>
              <a:rPr kumimoji="1" lang="en-US" altLang="ja-JP" sz="2400" dirty="0" smtClean="0"/>
              <a:t>Windows </a:t>
            </a:r>
            <a:r>
              <a:rPr kumimoji="1" lang="en-US" altLang="ja-JP" sz="2400" dirty="0" err="1" smtClean="0"/>
              <a:t>IoT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OS</a:t>
            </a:r>
            <a:r>
              <a:rPr kumimoji="1" lang="ja-JP" altLang="en-US" sz="2400" dirty="0" smtClean="0"/>
              <a:t>イメージが書き込まれる</a:t>
            </a:r>
            <a:endParaRPr kumimoji="1" lang="en-US" altLang="ja-JP" sz="2400" dirty="0" smtClean="0"/>
          </a:p>
          <a:p>
            <a:r>
              <a:rPr lang="en-US" altLang="ja-JP" sz="2400" dirty="0">
                <a:solidFill>
                  <a:srgbClr val="000000"/>
                </a:solidFill>
              </a:rPr>
              <a:t>Raspberry Pi </a:t>
            </a:r>
            <a:r>
              <a:rPr lang="en-US" altLang="ja-JP" sz="2400" dirty="0" smtClean="0">
                <a:solidFill>
                  <a:srgbClr val="000000"/>
                </a:solidFill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</a:rPr>
              <a:t>に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microSD</a:t>
            </a:r>
            <a:r>
              <a:rPr lang="ja-JP" altLang="en-US" sz="2400" dirty="0" smtClean="0">
                <a:solidFill>
                  <a:srgbClr val="000000"/>
                </a:solidFill>
              </a:rPr>
              <a:t>を挿入し起動！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012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117526" y="1258785"/>
            <a:ext cx="8461858" cy="518951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Kentaro</a:t>
            </a:r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Yamazaki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東京工業大学　電気電子工学科</a:t>
            </a: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3</a:t>
            </a:r>
            <a:r>
              <a:rPr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</a:rPr>
              <a:t>年</a:t>
            </a:r>
            <a:endParaRPr kumimoji="1"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MSP 2015 2016 </a:t>
            </a:r>
            <a:r>
              <a:rPr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IoT</a:t>
            </a:r>
            <a:r>
              <a:rPr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チームリーダー</a:t>
            </a: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好きなもの</a:t>
            </a:r>
            <a:r>
              <a:rPr lang="en-US" altLang="ja-JP" sz="2400" b="1" dirty="0" smtClean="0">
                <a:latin typeface="+mj-ea"/>
                <a:ea typeface="+mj-ea"/>
              </a:rPr>
              <a:t>:</a:t>
            </a:r>
            <a:r>
              <a:rPr lang="ja-JP" altLang="en-US" sz="2400" b="1" dirty="0" smtClean="0">
                <a:latin typeface="+mj-ea"/>
                <a:ea typeface="+mj-ea"/>
              </a:rPr>
              <a:t>チップチューン（</a:t>
            </a:r>
            <a:r>
              <a:rPr lang="en-US" altLang="ja-JP" sz="2400" b="1" dirty="0" err="1" smtClean="0">
                <a:latin typeface="+mj-ea"/>
                <a:ea typeface="+mj-ea"/>
              </a:rPr>
              <a:t>LSDj</a:t>
            </a:r>
            <a:r>
              <a:rPr lang="ja-JP" altLang="en-US" sz="2400" b="1" dirty="0" smtClean="0">
                <a:latin typeface="+mj-ea"/>
                <a:ea typeface="+mj-ea"/>
              </a:rPr>
              <a:t>）</a:t>
            </a:r>
            <a:endParaRPr lang="en-US" altLang="ja-JP" sz="2400" b="1" dirty="0" smtClean="0"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最近ハマってること</a:t>
            </a:r>
            <a:r>
              <a:rPr lang="en-US" altLang="ja-JP" sz="2400" b="1" dirty="0" smtClean="0">
                <a:latin typeface="+mj-ea"/>
                <a:ea typeface="+mj-ea"/>
              </a:rPr>
              <a:t>:</a:t>
            </a:r>
            <a:r>
              <a:rPr lang="ja-JP" altLang="en-US" sz="2400" b="1" dirty="0" smtClean="0">
                <a:latin typeface="+mj-ea"/>
                <a:ea typeface="+mj-ea"/>
              </a:rPr>
              <a:t>映像制作、ファミコンの開発</a:t>
            </a:r>
            <a:endParaRPr lang="en-US" altLang="ja-JP" sz="2400" b="1" dirty="0" smtClean="0"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400" b="1" dirty="0" smtClean="0"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5" y="1200922"/>
            <a:ext cx="2021778" cy="20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6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50" y="1220842"/>
            <a:ext cx="10977034" cy="4905324"/>
          </a:xfrm>
        </p:spPr>
        <p:txBody>
          <a:bodyPr/>
          <a:lstStyle/>
          <a:p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のインストール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/>
              <a:t>Raspberry Pi</a:t>
            </a:r>
            <a:r>
              <a:rPr lang="ja-JP" altLang="en-US" sz="2400" dirty="0"/>
              <a:t>をマウスとディスプレイにつなぎ，</a:t>
            </a:r>
            <a:r>
              <a:rPr lang="en-US" altLang="ja-JP" sz="2400" dirty="0"/>
              <a:t>OS</a:t>
            </a:r>
            <a:r>
              <a:rPr lang="ja-JP" altLang="en-US" sz="2400" dirty="0"/>
              <a:t>イメージを書き込んだ</a:t>
            </a:r>
            <a:r>
              <a:rPr lang="en-US" altLang="ja-JP" sz="2400" dirty="0"/>
              <a:t>SD</a:t>
            </a:r>
            <a:r>
              <a:rPr lang="ja-JP" altLang="en-US" sz="2400" dirty="0"/>
              <a:t>カード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Raspberry </a:t>
            </a:r>
            <a:r>
              <a:rPr lang="en-US" altLang="ja-JP" sz="2400" dirty="0"/>
              <a:t>Pi</a:t>
            </a:r>
            <a:r>
              <a:rPr lang="ja-JP" altLang="en-US" sz="2400" dirty="0"/>
              <a:t>に挿入し，電源を入れると自動で</a:t>
            </a:r>
            <a:r>
              <a:rPr lang="en-US" altLang="ja-JP" sz="2400" dirty="0"/>
              <a:t>OS</a:t>
            </a:r>
            <a:r>
              <a:rPr lang="ja-JP" altLang="en-US" sz="2400" dirty="0"/>
              <a:t>インストールがスタート</a:t>
            </a:r>
            <a:r>
              <a:rPr lang="ja-JP" altLang="en-US" sz="2400" dirty="0" smtClean="0"/>
              <a:t>する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000" dirty="0" smtClean="0"/>
              <a:t>インストール</a:t>
            </a:r>
            <a:r>
              <a:rPr lang="ja-JP" altLang="en-US" sz="2000" dirty="0"/>
              <a:t>が完了すると</a:t>
            </a:r>
            <a:r>
              <a:rPr lang="ja-JP" altLang="en-US" sz="2000" dirty="0" smtClean="0"/>
              <a:t>，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Dashboard </a:t>
            </a:r>
            <a:r>
              <a:rPr lang="ja-JP" altLang="en-US" sz="2000" dirty="0"/>
              <a:t>の「自分のデバイス」</a:t>
            </a:r>
            <a:r>
              <a:rPr lang="ja-JP" altLang="en-US" sz="2000" dirty="0" smtClean="0"/>
              <a:t>タブに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デバイス</a:t>
            </a:r>
            <a:r>
              <a:rPr lang="ja-JP" altLang="en-US" sz="2000" dirty="0"/>
              <a:t>が表示</a:t>
            </a:r>
            <a:r>
              <a:rPr lang="ja-JP" altLang="en-US" sz="2000" dirty="0" smtClean="0"/>
              <a:t>される．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また、</a:t>
            </a:r>
            <a:r>
              <a:rPr lang="en-US" altLang="ja-JP" sz="2000" dirty="0" smtClean="0"/>
              <a:t>IP</a:t>
            </a:r>
            <a:r>
              <a:rPr lang="ja-JP" altLang="en-US" sz="2000" dirty="0" smtClean="0"/>
              <a:t>も割り当てられる</a:t>
            </a:r>
            <a:endParaRPr lang="en-US" altLang="ja-JP" sz="2000" dirty="0" smtClean="0"/>
          </a:p>
        </p:txBody>
      </p:sp>
      <p:pic>
        <p:nvPicPr>
          <p:cNvPr id="4" name="図 3" descr="sampl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82" y="3120629"/>
            <a:ext cx="6530675" cy="30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75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セキュリティのためにパスワードを変更する（任意）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sz="2400" dirty="0"/>
              <a:t>設定の所にある鉛筆マークをクリックすると，次のような画面になるので</a:t>
            </a:r>
            <a:r>
              <a:rPr lang="ja-JP" altLang="en-US" sz="2400" dirty="0" smtClean="0"/>
              <a:t>，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「</a:t>
            </a:r>
            <a:r>
              <a:rPr lang="ja-JP" altLang="en-US" sz="2400" dirty="0"/>
              <a:t>デバイスのパスワードを変更」を</a:t>
            </a:r>
            <a:r>
              <a:rPr lang="ja-JP" altLang="en-US" sz="2400" dirty="0" smtClean="0"/>
              <a:t>クリックし、変更を行う</a:t>
            </a:r>
            <a:endParaRPr kumimoji="1" lang="ja-JP" altLang="en-US" sz="2400" dirty="0"/>
          </a:p>
        </p:txBody>
      </p:sp>
      <p:pic>
        <p:nvPicPr>
          <p:cNvPr id="4" name="図 3" descr="sampl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68" y="2986030"/>
            <a:ext cx="7725123" cy="35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smtClean="0"/>
              <a:t>Visual Studio</a:t>
            </a:r>
            <a:r>
              <a:rPr kumimoji="1" lang="ja-JP" altLang="en-US" dirty="0" smtClean="0"/>
              <a:t>による開発準備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 smtClean="0"/>
              <a:t>①Windows </a:t>
            </a:r>
            <a:r>
              <a:rPr lang="en-US" altLang="ja-JP" sz="2400" dirty="0"/>
              <a:t>10</a:t>
            </a:r>
            <a:r>
              <a:rPr lang="ja-JP" altLang="en-US" sz="2400" dirty="0"/>
              <a:t>を開発者モードに切り替える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②</a:t>
            </a:r>
            <a:r>
              <a:rPr lang="en-US" altLang="ja-JP" sz="2400" dirty="0" err="1" smtClean="0"/>
              <a:t>WinRM</a:t>
            </a:r>
            <a:r>
              <a:rPr lang="en-US" altLang="ja-JP" sz="2400" dirty="0"/>
              <a:t>(Windows </a:t>
            </a:r>
            <a:r>
              <a:rPr lang="ja-JP" altLang="en-US" sz="2400" dirty="0"/>
              <a:t>リモート管理</a:t>
            </a:r>
            <a:r>
              <a:rPr lang="en-US" altLang="ja-JP" sz="2400" dirty="0"/>
              <a:t>) </a:t>
            </a:r>
            <a:r>
              <a:rPr lang="ja-JP" altLang="en-US" sz="2400" dirty="0"/>
              <a:t>サービスを開始する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③</a:t>
            </a:r>
            <a:r>
              <a:rPr lang="en-US" altLang="ja-JP" sz="2400" dirty="0" err="1" smtClean="0"/>
              <a:t>WinRM</a:t>
            </a:r>
            <a:r>
              <a:rPr lang="en-US" altLang="ja-JP" sz="2400" dirty="0" smtClean="0"/>
              <a:t> </a:t>
            </a:r>
            <a:r>
              <a:rPr lang="ja-JP" altLang="en-US" sz="2400" dirty="0"/>
              <a:t>の </a:t>
            </a:r>
            <a:r>
              <a:rPr lang="en-US" altLang="ja-JP" sz="2400" dirty="0" err="1"/>
              <a:t>TrastedHosts</a:t>
            </a:r>
            <a:r>
              <a:rPr lang="en-US" altLang="ja-JP" sz="2400" dirty="0"/>
              <a:t> </a:t>
            </a:r>
            <a:r>
              <a:rPr lang="ja-JP" altLang="en-US" sz="2400" dirty="0"/>
              <a:t>にホストを追加する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155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①Windows 10</a:t>
            </a:r>
            <a:r>
              <a:rPr lang="ja-JP" altLang="en-US" dirty="0"/>
              <a:t>を開発者モードに切り替える 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400" dirty="0" smtClean="0"/>
              <a:t>Windows10</a:t>
            </a:r>
            <a:r>
              <a:rPr lang="ja-JP" altLang="en-US" sz="2400" dirty="0" smtClean="0"/>
              <a:t>デスクトップから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スタートメニュー＞設定＞更新とセキュリティ＞開発者向け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開発者モードをチェック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4" name="図 3" descr="sampl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3583134"/>
            <a:ext cx="6837633" cy="327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②</a:t>
            </a:r>
            <a:r>
              <a:rPr lang="en-US" altLang="ja-JP" dirty="0" err="1"/>
              <a:t>WinRM</a:t>
            </a:r>
            <a:r>
              <a:rPr lang="en-US" altLang="ja-JP" dirty="0"/>
              <a:t>(Windows </a:t>
            </a:r>
            <a:r>
              <a:rPr lang="ja-JP" altLang="en-US" dirty="0"/>
              <a:t>リモート管理</a:t>
            </a:r>
            <a:r>
              <a:rPr lang="en-US" altLang="ja-JP" dirty="0"/>
              <a:t>) </a:t>
            </a:r>
            <a:r>
              <a:rPr lang="ja-JP" altLang="en-US" dirty="0"/>
              <a:t>サービスを開始する </a:t>
            </a:r>
            <a:endParaRPr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400" dirty="0"/>
              <a:t>アプリケーション検索ボックス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“</a:t>
            </a:r>
            <a:r>
              <a:rPr lang="en-US" altLang="ja-JP" sz="2400" dirty="0" err="1" smtClean="0"/>
              <a:t>powershell</a:t>
            </a:r>
            <a:r>
              <a:rPr lang="en-US" altLang="ja-JP" sz="2400" dirty="0" smtClean="0"/>
              <a:t>”</a:t>
            </a:r>
            <a:r>
              <a:rPr lang="ja-JP" altLang="en-US" sz="2400" dirty="0" smtClean="0"/>
              <a:t>と</a:t>
            </a:r>
            <a:r>
              <a:rPr lang="ja-JP" altLang="en-US" sz="2400" dirty="0"/>
              <a:t>入力</a:t>
            </a:r>
            <a:r>
              <a:rPr lang="ja-JP" altLang="en-US" sz="2400" dirty="0" smtClean="0"/>
              <a:t>して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 smtClean="0"/>
              <a:t>PowerShell</a:t>
            </a:r>
            <a:r>
              <a:rPr lang="ja-JP" altLang="en-US" sz="2400" dirty="0" smtClean="0"/>
              <a:t>を「管理者として実行」をする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コンソールにコマンド　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000" dirty="0" smtClean="0"/>
              <a:t>C:¥</a:t>
            </a:r>
            <a:r>
              <a:rPr lang="en-US" altLang="ja-JP" sz="2000" dirty="0" err="1" smtClean="0"/>
              <a:t>Windows</a:t>
            </a:r>
            <a:r>
              <a:rPr lang="en-US" altLang="ja-JP" sz="2000" dirty="0" err="1"/>
              <a:t>¥</a:t>
            </a:r>
            <a:r>
              <a:rPr lang="en-US" altLang="ja-JP" sz="2000" dirty="0" err="1" smtClean="0"/>
              <a:t>System</a:t>
            </a:r>
            <a:r>
              <a:rPr lang="en-US" altLang="ja-JP" sz="2000" dirty="0" smtClean="0"/>
              <a:t>&gt;</a:t>
            </a:r>
            <a:r>
              <a:rPr lang="en-US" altLang="ja-JP" sz="2000" dirty="0">
                <a:solidFill>
                  <a:srgbClr val="0000FF"/>
                </a:solidFill>
              </a:rPr>
              <a:t>net start 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WinRM</a:t>
            </a:r>
            <a:r>
              <a:rPr lang="ja-JP" altLang="en-US" sz="2400" dirty="0">
                <a:solidFill>
                  <a:srgbClr val="0000FF"/>
                </a:solidFill>
              </a:rPr>
              <a:t>　</a:t>
            </a:r>
            <a:endParaRPr lang="en-US" altLang="ja-JP" sz="24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Windows </a:t>
            </a:r>
            <a:r>
              <a:rPr lang="en-US" altLang="ja-JP" sz="2400" dirty="0"/>
              <a:t>Remote </a:t>
            </a:r>
            <a:r>
              <a:rPr lang="en-US" altLang="ja-JP" sz="2400" dirty="0" smtClean="0"/>
              <a:t>Management</a:t>
            </a:r>
          </a:p>
          <a:p>
            <a:pPr marL="0" indent="0">
              <a:buNone/>
            </a:pPr>
            <a:r>
              <a:rPr lang="ja-JP" altLang="en-US" sz="2400" dirty="0" smtClean="0"/>
              <a:t>サービス</a:t>
            </a:r>
            <a:r>
              <a:rPr lang="ja-JP" altLang="en-US" sz="2400" dirty="0"/>
              <a:t>を開始します</a:t>
            </a:r>
            <a:endParaRPr kumimoji="1" lang="ja-JP" altLang="en-US" sz="2400" dirty="0"/>
          </a:p>
        </p:txBody>
      </p:sp>
      <p:pic>
        <p:nvPicPr>
          <p:cNvPr id="4" name="図 3" descr="sampl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79" y="3380734"/>
            <a:ext cx="6673541" cy="34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5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11873" y="1220842"/>
            <a:ext cx="11532404" cy="5369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③</a:t>
            </a:r>
            <a:r>
              <a:rPr lang="en-US" altLang="ja-JP" dirty="0" err="1"/>
              <a:t>WinRM</a:t>
            </a:r>
            <a:r>
              <a:rPr lang="en-US" altLang="ja-JP" dirty="0"/>
              <a:t> </a:t>
            </a:r>
            <a:r>
              <a:rPr lang="ja-JP" altLang="en-US" dirty="0"/>
              <a:t>の </a:t>
            </a:r>
            <a:r>
              <a:rPr lang="en-US" altLang="ja-JP" dirty="0" err="1"/>
              <a:t>TrastedHosts</a:t>
            </a:r>
            <a:r>
              <a:rPr lang="en-US" altLang="ja-JP" dirty="0"/>
              <a:t> </a:t>
            </a:r>
            <a:r>
              <a:rPr lang="ja-JP" altLang="en-US" dirty="0"/>
              <a:t>にホストを追加</a:t>
            </a:r>
            <a:r>
              <a:rPr lang="ja-JP" altLang="en-US" dirty="0" smtClean="0"/>
              <a:t>する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2400" dirty="0" smtClean="0"/>
              <a:t>下記のコマンドでホストを追加する</a:t>
            </a:r>
            <a:endParaRPr lang="ja-JP" altLang="en-US" sz="2400" dirty="0"/>
          </a:p>
          <a:p>
            <a:pPr marL="0" indent="0">
              <a:buNone/>
            </a:pPr>
            <a:r>
              <a:rPr lang="en-US" altLang="ja-JP" sz="2000" dirty="0" smtClean="0"/>
              <a:t>&gt;&gt;Set</a:t>
            </a:r>
            <a:r>
              <a:rPr lang="en-US" altLang="ja-JP" sz="2000" dirty="0"/>
              <a:t>-Item </a:t>
            </a:r>
            <a:r>
              <a:rPr lang="en-US" altLang="ja-JP" sz="2000" dirty="0" err="1"/>
              <a:t>WSMan</a:t>
            </a:r>
            <a:r>
              <a:rPr lang="en-US" altLang="ja-JP" sz="2000" dirty="0"/>
              <a:t>:\</a:t>
            </a:r>
            <a:r>
              <a:rPr lang="en-US" altLang="ja-JP" sz="2000" dirty="0" err="1"/>
              <a:t>localhost</a:t>
            </a:r>
            <a:r>
              <a:rPr lang="en-US" altLang="ja-JP" sz="2000" dirty="0"/>
              <a:t>\Client\</a:t>
            </a:r>
            <a:r>
              <a:rPr lang="en-US" altLang="ja-JP" sz="2000" dirty="0" err="1"/>
              <a:t>TrustedHosts</a:t>
            </a:r>
            <a:r>
              <a:rPr lang="en-US" altLang="ja-JP" sz="2000" dirty="0"/>
              <a:t> -Value (</a:t>
            </a:r>
            <a:r>
              <a:rPr lang="ja-JP" altLang="en-US" sz="2000" dirty="0"/>
              <a:t>ホスト名 または </a:t>
            </a:r>
            <a:r>
              <a:rPr lang="en-US" altLang="ja-JP" sz="2000" dirty="0"/>
              <a:t>IP</a:t>
            </a:r>
            <a:r>
              <a:rPr lang="ja-JP" altLang="en-US" sz="2000" dirty="0" smtClean="0"/>
              <a:t>アドレス</a:t>
            </a:r>
            <a:r>
              <a:rPr lang="en-US" altLang="ja-JP" sz="2000" dirty="0" smtClean="0"/>
              <a:t>)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400" dirty="0" smtClean="0"/>
              <a:t>今回はデフォルトのホスト名の</a:t>
            </a:r>
            <a:r>
              <a:rPr lang="en-US" altLang="ja-JP" sz="2400" dirty="0" smtClean="0"/>
              <a:t>”</a:t>
            </a:r>
            <a:r>
              <a:rPr lang="en-US" altLang="ja-JP" sz="2400" dirty="0" err="1" smtClean="0"/>
              <a:t>minwinpc</a:t>
            </a:r>
            <a:r>
              <a:rPr lang="en-US" altLang="ja-JP" sz="2400" dirty="0" smtClean="0"/>
              <a:t>”</a:t>
            </a:r>
            <a:r>
              <a:rPr lang="ja-JP" altLang="en-US" sz="2400" dirty="0" smtClean="0"/>
              <a:t>を登録する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000" dirty="0"/>
              <a:t>&gt;&gt;</a:t>
            </a:r>
            <a:r>
              <a:rPr lang="en-US" altLang="ja-JP" sz="2000" dirty="0">
                <a:solidFill>
                  <a:srgbClr val="0000FF"/>
                </a:solidFill>
              </a:rPr>
              <a:t>Set-Item </a:t>
            </a:r>
            <a:r>
              <a:rPr lang="en-US" altLang="ja-JP" sz="2000" dirty="0" err="1">
                <a:solidFill>
                  <a:srgbClr val="0000FF"/>
                </a:solidFill>
              </a:rPr>
              <a:t>WSMan</a:t>
            </a:r>
            <a:r>
              <a:rPr lang="en-US" altLang="ja-JP" sz="2000" dirty="0">
                <a:solidFill>
                  <a:srgbClr val="0000FF"/>
                </a:solidFill>
              </a:rPr>
              <a:t>:\</a:t>
            </a:r>
            <a:r>
              <a:rPr lang="en-US" altLang="ja-JP" sz="2000" dirty="0" err="1">
                <a:solidFill>
                  <a:srgbClr val="0000FF"/>
                </a:solidFill>
              </a:rPr>
              <a:t>localhost</a:t>
            </a:r>
            <a:r>
              <a:rPr lang="en-US" altLang="ja-JP" sz="2000" dirty="0">
                <a:solidFill>
                  <a:srgbClr val="0000FF"/>
                </a:solidFill>
              </a:rPr>
              <a:t>\Client\</a:t>
            </a:r>
            <a:r>
              <a:rPr lang="en-US" altLang="ja-JP" sz="2000" dirty="0" err="1">
                <a:solidFill>
                  <a:srgbClr val="0000FF"/>
                </a:solidFill>
              </a:rPr>
              <a:t>TrustedHosts</a:t>
            </a:r>
            <a:r>
              <a:rPr lang="en-US" altLang="ja-JP" sz="2000" dirty="0">
                <a:solidFill>
                  <a:srgbClr val="0000FF"/>
                </a:solidFill>
              </a:rPr>
              <a:t> -Value 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minwinpc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ホスト確認コマンド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&gt;&gt;Get</a:t>
            </a:r>
            <a:r>
              <a:rPr lang="en-US" altLang="ja-JP" sz="2000" dirty="0"/>
              <a:t>-Item </a:t>
            </a:r>
            <a:r>
              <a:rPr lang="en-US" altLang="ja-JP" sz="2000" dirty="0" err="1"/>
              <a:t>WSMan</a:t>
            </a:r>
            <a:r>
              <a:rPr lang="en-US" altLang="ja-JP" sz="2000" dirty="0"/>
              <a:t>:\</a:t>
            </a:r>
            <a:r>
              <a:rPr lang="en-US" altLang="ja-JP" sz="2000" dirty="0" err="1"/>
              <a:t>localhost</a:t>
            </a:r>
            <a:r>
              <a:rPr lang="en-US" altLang="ja-JP" sz="2000" dirty="0"/>
              <a:t>\Client\</a:t>
            </a:r>
            <a:r>
              <a:rPr lang="en-US" altLang="ja-JP" sz="2000" dirty="0" err="1" smtClean="0"/>
              <a:t>TrustedHosts</a:t>
            </a: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ホストクリアコマンド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/>
              <a:t>&gt;&gt; Clear-Item </a:t>
            </a:r>
            <a:r>
              <a:rPr lang="en-US" altLang="ja-JP" sz="2000" dirty="0" err="1"/>
              <a:t>WSMan</a:t>
            </a:r>
            <a:r>
              <a:rPr lang="en-US" altLang="ja-JP" sz="2000" dirty="0"/>
              <a:t>:\</a:t>
            </a:r>
            <a:r>
              <a:rPr lang="en-US" altLang="ja-JP" sz="2000" dirty="0" err="1"/>
              <a:t>localhost</a:t>
            </a:r>
            <a:r>
              <a:rPr lang="en-US" altLang="ja-JP" sz="2000" dirty="0"/>
              <a:t>\Client\</a:t>
            </a:r>
            <a:r>
              <a:rPr lang="en-US" altLang="ja-JP" sz="2000" dirty="0" err="1"/>
              <a:t>Trustedhosts</a:t>
            </a: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sz="2000" dirty="0"/>
          </a:p>
        </p:txBody>
      </p:sp>
      <p:pic>
        <p:nvPicPr>
          <p:cNvPr id="4" name="図 3" descr="tes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71" y="4221627"/>
            <a:ext cx="5327427" cy="29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51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smtClean="0"/>
              <a:t>Visual Studio</a:t>
            </a:r>
            <a:r>
              <a:rPr lang="en-US" altLang="ja-JP" dirty="0" smtClean="0"/>
              <a:t>2015</a:t>
            </a:r>
            <a:r>
              <a:rPr kumimoji="1" lang="ja-JP" altLang="en-US" dirty="0" smtClean="0"/>
              <a:t>で</a:t>
            </a:r>
            <a:r>
              <a:rPr lang="ja-JP" altLang="en-US" dirty="0" smtClean="0"/>
              <a:t>足りないものをインストールする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sz="2400" dirty="0" smtClean="0"/>
              <a:t>Visual studio2015</a:t>
            </a:r>
            <a:r>
              <a:rPr lang="ja-JP" altLang="en-US" sz="2400" dirty="0" smtClean="0"/>
              <a:t>のデフォルト</a:t>
            </a:r>
            <a:r>
              <a:rPr kumimoji="1" lang="ja-JP" altLang="en-US" sz="2400" dirty="0" smtClean="0"/>
              <a:t>では足りないものをインストールします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Windows</a:t>
            </a:r>
            <a:r>
              <a:rPr lang="ja-JP" altLang="en-US" sz="2400" dirty="0"/>
              <a:t>＞設定＞システム＞アプリと</a:t>
            </a:r>
            <a:r>
              <a:rPr lang="ja-JP" altLang="en-US" sz="2400" dirty="0" smtClean="0"/>
              <a:t>機能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Visual Studio 2015</a:t>
            </a:r>
            <a:r>
              <a:rPr lang="ja-JP" altLang="en-US" sz="2400" dirty="0"/>
              <a:t>をクリックして「変更」を選ぶ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000" dirty="0"/>
              <a:t>「ツール（</a:t>
            </a:r>
            <a:r>
              <a:rPr lang="en-US" altLang="ja-JP" sz="2000" dirty="0"/>
              <a:t>1,2</a:t>
            </a:r>
            <a:r>
              <a:rPr lang="ja-JP" altLang="en-US" sz="2000" dirty="0"/>
              <a:t>）と</a:t>
            </a:r>
            <a:r>
              <a:rPr lang="en-US" altLang="ja-JP" sz="2000" dirty="0"/>
              <a:t>Windows 10 SDK</a:t>
            </a:r>
            <a:r>
              <a:rPr lang="ja-JP" altLang="en-US" sz="2000" dirty="0"/>
              <a:t>」と「</a:t>
            </a:r>
            <a:r>
              <a:rPr lang="en-US" altLang="ja-JP" sz="2000" dirty="0"/>
              <a:t>Windows 10 SDK</a:t>
            </a:r>
            <a:r>
              <a:rPr lang="ja-JP" altLang="en-US" sz="2000" dirty="0"/>
              <a:t>」</a:t>
            </a:r>
            <a:r>
              <a:rPr lang="ja-JP" altLang="en-US" sz="2000" dirty="0" smtClean="0"/>
              <a:t>に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400" dirty="0" smtClean="0"/>
              <a:t>チェック</a:t>
            </a:r>
            <a:r>
              <a:rPr lang="ja-JP" altLang="en-US" sz="2400" dirty="0"/>
              <a:t>を</a:t>
            </a:r>
            <a:r>
              <a:rPr lang="ja-JP" altLang="en-US" sz="2400" dirty="0" smtClean="0"/>
              <a:t>入れ更新</a:t>
            </a:r>
            <a:r>
              <a:rPr lang="ja-JP" altLang="en-US" sz="2400" dirty="0"/>
              <a:t>ボタンを押す</a:t>
            </a:r>
            <a:r>
              <a:rPr lang="ja-JP" altLang="en-US" sz="2400" dirty="0" smtClean="0"/>
              <a:t>．</a:t>
            </a:r>
            <a:endParaRPr kumimoji="1" lang="ja-JP" altLang="en-US" sz="2400" dirty="0"/>
          </a:p>
        </p:txBody>
      </p:sp>
      <p:pic>
        <p:nvPicPr>
          <p:cNvPr id="4" name="図 3" descr="teste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21" y="2762935"/>
            <a:ext cx="3504055" cy="49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 smtClean="0"/>
              <a:t>サンプルプログラム</a:t>
            </a:r>
            <a:r>
              <a:rPr lang="ja-JP" altLang="en-US" dirty="0"/>
              <a:t>の</a:t>
            </a:r>
            <a:r>
              <a:rPr lang="ja-JP" altLang="en-US" dirty="0" smtClean="0"/>
              <a:t>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2400" dirty="0"/>
              <a:t>サンプルは，</a:t>
            </a:r>
            <a:r>
              <a:rPr lang="en-US" altLang="ja-JP" sz="2400" dirty="0" err="1"/>
              <a:t>GitHub</a:t>
            </a:r>
            <a:r>
              <a:rPr lang="ja-JP" altLang="en-US" sz="2400" dirty="0"/>
              <a:t>にあるので，こちらから</a:t>
            </a:r>
            <a:r>
              <a:rPr lang="en-US" altLang="ja-JP" sz="2400" dirty="0"/>
              <a:t>Zip</a:t>
            </a:r>
            <a:r>
              <a:rPr lang="ja-JP" altLang="en-US" sz="2400" dirty="0"/>
              <a:t>をダウンロードする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63462" y="3537101"/>
            <a:ext cx="683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solidFill>
                  <a:srgbClr val="0000FF"/>
                </a:solidFill>
              </a:rPr>
              <a:t>https://</a:t>
            </a:r>
            <a:r>
              <a:rPr lang="en-US" altLang="ja-JP" sz="3600" dirty="0" err="1">
                <a:solidFill>
                  <a:srgbClr val="0000FF"/>
                </a:solidFill>
              </a:rPr>
              <a:t>github.com</a:t>
            </a:r>
            <a:r>
              <a:rPr lang="en-US" altLang="ja-JP" sz="3600" dirty="0">
                <a:solidFill>
                  <a:srgbClr val="0000FF"/>
                </a:solidFill>
              </a:rPr>
              <a:t>/</a:t>
            </a:r>
            <a:r>
              <a:rPr lang="en-US" altLang="ja-JP" sz="3600" dirty="0" err="1">
                <a:solidFill>
                  <a:srgbClr val="0000FF"/>
                </a:solidFill>
              </a:rPr>
              <a:t>ms-iot</a:t>
            </a:r>
            <a:r>
              <a:rPr lang="en-US" altLang="ja-JP" sz="3600" dirty="0">
                <a:solidFill>
                  <a:srgbClr val="0000FF"/>
                </a:solidFill>
              </a:rPr>
              <a:t>/samples</a:t>
            </a:r>
            <a:endParaRPr kumimoji="1" lang="ja-JP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18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Visual Studio</a:t>
            </a:r>
            <a:r>
              <a:rPr lang="ja-JP" altLang="en-US" dirty="0"/>
              <a:t>上のリモートコンピュータの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1. </a:t>
            </a:r>
            <a:r>
              <a:rPr lang="ja-JP" altLang="en-US" sz="2000" dirty="0" smtClean="0"/>
              <a:t>ソリューションエクスプローラー内の</a:t>
            </a:r>
            <a:r>
              <a:rPr lang="en-US" altLang="ja-JP" sz="2000" dirty="0" err="1" smtClean="0"/>
              <a:t>Cpp</a:t>
            </a:r>
            <a:r>
              <a:rPr lang="ja-JP" altLang="en-US" sz="2000" dirty="0"/>
              <a:t>上で右クリックして，プロパティを選ぶ</a:t>
            </a:r>
            <a:r>
              <a:rPr lang="ja-JP" altLang="en-US" sz="2000" dirty="0" smtClean="0"/>
              <a:t>．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2. </a:t>
            </a:r>
            <a:r>
              <a:rPr lang="ja-JP" altLang="en-US" sz="2000" dirty="0" smtClean="0"/>
              <a:t>デバックタブ</a:t>
            </a:r>
            <a:r>
              <a:rPr lang="ja-JP" altLang="en-US" sz="2000" dirty="0"/>
              <a:t>に移動して，コンピュータ名を</a:t>
            </a:r>
            <a:r>
              <a:rPr lang="en-US" altLang="ja-JP" sz="2000" dirty="0"/>
              <a:t>Raspberry Pi</a:t>
            </a:r>
            <a:r>
              <a:rPr lang="ja-JP" altLang="en-US" sz="2000" dirty="0"/>
              <a:t>の</a:t>
            </a:r>
            <a:r>
              <a:rPr lang="en-US" altLang="ja-JP" sz="2000" dirty="0"/>
              <a:t>IP</a:t>
            </a:r>
            <a:r>
              <a:rPr lang="ja-JP" altLang="en-US" sz="2000" dirty="0"/>
              <a:t>アドレス（またはコンピュータ名）に，認証の種類を「ユニバーサル」に変更する．</a:t>
            </a:r>
            <a:endParaRPr kumimoji="1" lang="ja-JP" altLang="en-US" sz="2000" dirty="0"/>
          </a:p>
        </p:txBody>
      </p:sp>
      <p:pic>
        <p:nvPicPr>
          <p:cNvPr id="4" name="図 3" descr="ss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23" y="3100684"/>
            <a:ext cx="5482204" cy="37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7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実行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sz="2400" dirty="0"/>
              <a:t>ビルド構成を</a:t>
            </a:r>
            <a:r>
              <a:rPr lang="en-US" altLang="ja-JP" sz="2400" dirty="0"/>
              <a:t>Debug, ARM</a:t>
            </a:r>
            <a:r>
              <a:rPr lang="ja-JP" altLang="en-US" sz="2400" dirty="0"/>
              <a:t>，に変更</a:t>
            </a:r>
            <a:r>
              <a:rPr lang="ja-JP" altLang="en-US" sz="2400" dirty="0" smtClean="0"/>
              <a:t>しリモートコンピュータ</a:t>
            </a:r>
            <a:r>
              <a:rPr lang="ja-JP" altLang="en-US" sz="2400" dirty="0"/>
              <a:t>に配置先を設定して，プロジェクトをビルド，実行する．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 descr="ビルド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17" y="3253571"/>
            <a:ext cx="7594001" cy="21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5" y="1298358"/>
            <a:ext cx="2021778" cy="2021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37668" y="1570583"/>
            <a:ext cx="45448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Yuki </a:t>
            </a:r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Saito</a:t>
            </a:r>
          </a:p>
          <a:p>
            <a:pPr defTabSz="914400">
              <a:defRPr/>
            </a:pPr>
            <a:r>
              <a:rPr lang="ja-JP" altLang="en-US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東京電機大学　情報環境学科</a:t>
            </a: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4</a:t>
            </a:r>
            <a:r>
              <a:rPr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</a:rPr>
              <a:t>年</a:t>
            </a: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0" defTabSz="914400">
              <a:defRPr/>
            </a:pP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MSP 2015 2016 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522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49" y="1220842"/>
            <a:ext cx="10977035" cy="4905324"/>
          </a:xfrm>
        </p:spPr>
        <p:txBody>
          <a:bodyPr/>
          <a:lstStyle/>
          <a:p>
            <a:r>
              <a:rPr lang="ja-JP" altLang="en-US" dirty="0" smtClean="0"/>
              <a:t>実行事例　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sz="2800" dirty="0" smtClean="0"/>
              <a:t>①LED</a:t>
            </a:r>
            <a:r>
              <a:rPr lang="ja-JP" altLang="en-US" sz="2800" dirty="0" smtClean="0"/>
              <a:t>を点灯させる</a:t>
            </a:r>
            <a:endParaRPr kumimoji="1" lang="ja-JP" altLang="en-US" sz="2800" dirty="0"/>
          </a:p>
        </p:txBody>
      </p:sp>
      <p:pic>
        <p:nvPicPr>
          <p:cNvPr id="5" name="図 4" descr="maxresdefaul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62" y="2917384"/>
            <a:ext cx="7005538" cy="394061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2350" y="2768826"/>
            <a:ext cx="466651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サンプルは，</a:t>
            </a:r>
            <a:r>
              <a:rPr lang="en-US" altLang="ja-JP" sz="2400" dirty="0" err="1"/>
              <a:t>Blinky</a:t>
            </a:r>
            <a:r>
              <a:rPr lang="en-US" altLang="ja-JP" sz="2400" dirty="0"/>
              <a:t>\</a:t>
            </a:r>
            <a:r>
              <a:rPr lang="en-US" altLang="ja-JP" sz="2400" dirty="0" err="1"/>
              <a:t>Cpp</a:t>
            </a:r>
            <a:r>
              <a:rPr lang="ja-JP" altLang="en-US" sz="2400" dirty="0"/>
              <a:t>配下に</a:t>
            </a:r>
            <a:r>
              <a:rPr lang="ja-JP" altLang="en-US" sz="2400" dirty="0" smtClean="0"/>
              <a:t>ある</a:t>
            </a:r>
            <a:endParaRPr lang="en-US" altLang="ja-JP" sz="2400" dirty="0" smtClean="0"/>
          </a:p>
          <a:p>
            <a:r>
              <a:rPr lang="en-US" altLang="ja-JP" sz="2400" dirty="0" err="1" smtClean="0"/>
              <a:t>BlinkyCpp.sln</a:t>
            </a:r>
            <a:r>
              <a:rPr lang="ja-JP" altLang="en-US" sz="2400" dirty="0"/>
              <a:t>である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一定の時間ごとに</a:t>
            </a:r>
            <a:r>
              <a:rPr lang="en-US" altLang="ja-JP" sz="2400" dirty="0" smtClean="0"/>
              <a:t>LED</a:t>
            </a:r>
            <a:r>
              <a:rPr lang="ja-JP" altLang="en-US" sz="2400" dirty="0" smtClean="0"/>
              <a:t>が点滅する</a:t>
            </a:r>
            <a:endParaRPr lang="en-US" altLang="ja-JP" sz="2400" dirty="0" smtClean="0"/>
          </a:p>
          <a:p>
            <a:endParaRPr lang="en-US" altLang="ja-JP" sz="2000" dirty="0"/>
          </a:p>
          <a:p>
            <a:endParaRPr lang="ja-JP" altLang="en-US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01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実行事例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800" dirty="0" smtClean="0"/>
              <a:t>②</a:t>
            </a:r>
            <a:r>
              <a:rPr lang="ja-JP" altLang="en-US" sz="2800" dirty="0" smtClean="0"/>
              <a:t>画面に</a:t>
            </a:r>
            <a:r>
              <a:rPr lang="en-US" altLang="ja-JP" sz="2800" dirty="0" err="1" smtClean="0"/>
              <a:t>HelloWorld</a:t>
            </a:r>
            <a:endParaRPr lang="en-US" altLang="ja-JP" sz="2800" dirty="0" smtClean="0"/>
          </a:p>
          <a:p>
            <a:pPr marL="0" indent="0">
              <a:buNone/>
            </a:pPr>
            <a:endParaRPr kumimoji="1" lang="ja-JP" altLang="en-US" sz="2800" dirty="0"/>
          </a:p>
        </p:txBody>
      </p:sp>
      <p:pic>
        <p:nvPicPr>
          <p:cNvPr id="4" name="図 3" descr="201511081412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60" y="3689579"/>
            <a:ext cx="7056100" cy="296248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63893" y="2602850"/>
            <a:ext cx="109699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新規</a:t>
            </a:r>
            <a:r>
              <a:rPr lang="ja-JP" altLang="en-US" sz="2400" dirty="0"/>
              <a:t>プロジェクトで空白のアプリ</a:t>
            </a:r>
            <a:r>
              <a:rPr lang="en-US" altLang="ja-JP" sz="2400" dirty="0"/>
              <a:t>(</a:t>
            </a:r>
            <a:r>
              <a:rPr lang="ja-JP" altLang="en-US" sz="2400" dirty="0"/>
              <a:t>ユニバーサル</a:t>
            </a:r>
            <a:r>
              <a:rPr lang="en-US" altLang="ja-JP" sz="2400" dirty="0"/>
              <a:t>Windows)</a:t>
            </a:r>
            <a:r>
              <a:rPr lang="ja-JP" altLang="en-US" sz="2400" dirty="0"/>
              <a:t>を</a:t>
            </a:r>
            <a:r>
              <a:rPr lang="ja-JP" altLang="en-US" sz="2400" dirty="0" smtClean="0"/>
              <a:t>選択</a:t>
            </a:r>
            <a:endParaRPr lang="en-US" altLang="ja-JP" sz="2400" dirty="0" smtClean="0"/>
          </a:p>
          <a:p>
            <a:r>
              <a:rPr lang="ja-JP" altLang="en-US" sz="2400" dirty="0" smtClean="0"/>
              <a:t>することでプロジェクトを作成し、</a:t>
            </a:r>
            <a:r>
              <a:rPr lang="en-US" altLang="ja-JP" sz="2400" dirty="0" err="1" smtClean="0"/>
              <a:t>TextBlock</a:t>
            </a:r>
            <a:r>
              <a:rPr lang="ja-JP" altLang="en-US" sz="2400" dirty="0" smtClean="0"/>
              <a:t>で文字を置き、実行することで表示できる</a:t>
            </a:r>
            <a:endParaRPr lang="en-US" altLang="ja-JP" sz="2400" dirty="0"/>
          </a:p>
          <a:p>
            <a:endParaRPr lang="ja-JP" altLang="en-US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36628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実行事例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800" dirty="0" smtClean="0"/>
              <a:t>③</a:t>
            </a:r>
            <a:r>
              <a:rPr lang="ja-JP" altLang="en-US" sz="2800" dirty="0" smtClean="0"/>
              <a:t>クラウドとデバイスとの双方通信</a:t>
            </a:r>
            <a:endParaRPr lang="en-US" altLang="ja-JP" sz="28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 descr="１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60" y="957923"/>
            <a:ext cx="3307798" cy="3869383"/>
          </a:xfrm>
          <a:prstGeom prst="rect">
            <a:avLst/>
          </a:prstGeom>
        </p:spPr>
      </p:pic>
      <p:pic>
        <p:nvPicPr>
          <p:cNvPr id="5" name="図 4" descr="２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5" y="4360444"/>
            <a:ext cx="5823411" cy="214326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46732" y="2611315"/>
            <a:ext cx="646808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windows 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側から</a:t>
            </a:r>
            <a:r>
              <a:rPr lang="en-US" altLang="ja-JP" sz="2400" dirty="0" smtClean="0"/>
              <a:t>Azure</a:t>
            </a:r>
            <a:r>
              <a:rPr lang="ja-JP" altLang="en-US" sz="2400" dirty="0" smtClean="0"/>
              <a:t>に対して認証なども行い</a:t>
            </a:r>
            <a:endParaRPr lang="en-US" altLang="ja-JP" sz="2400" dirty="0" smtClean="0"/>
          </a:p>
          <a:p>
            <a:r>
              <a:rPr lang="ja-JP" altLang="en-US" sz="2400" dirty="0" smtClean="0"/>
              <a:t>双方通信することができる</a:t>
            </a:r>
            <a:endParaRPr lang="en-US" altLang="ja-JP" sz="2400" dirty="0"/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Azure</a:t>
            </a:r>
            <a:r>
              <a:rPr lang="ja-JP" altLang="en-US" sz="2400" dirty="0" smtClean="0"/>
              <a:t>側からその他の機器やアプリにもアタッチ</a:t>
            </a:r>
            <a:endParaRPr lang="en-US" altLang="ja-JP" sz="2400" dirty="0" smtClean="0"/>
          </a:p>
          <a:p>
            <a:r>
              <a:rPr lang="ja-JP" altLang="en-US" sz="2400" dirty="0" smtClean="0"/>
              <a:t>できるので組み合わせが無限大である</a:t>
            </a:r>
            <a:endParaRPr lang="ja-JP" altLang="en-US" sz="2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54082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Windows </a:t>
            </a:r>
            <a:r>
              <a:rPr lang="en-US" altLang="ja-JP" dirty="0" err="1"/>
              <a:t>IoT</a:t>
            </a:r>
            <a:r>
              <a:rPr lang="en-US" altLang="ja-JP" dirty="0"/>
              <a:t> Project </a:t>
            </a:r>
            <a:r>
              <a:rPr lang="en-US" altLang="ja-JP" dirty="0" smtClean="0"/>
              <a:t>Showcases</a:t>
            </a:r>
          </a:p>
          <a:p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を使った様々なモノの動画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sz="2400" dirty="0" smtClean="0">
                <a:hlinkClick r:id="rId2"/>
              </a:rPr>
              <a:t>https</a:t>
            </a:r>
            <a:r>
              <a:rPr lang="en-US" altLang="ja-JP" sz="2400" dirty="0">
                <a:hlinkClick r:id="rId2"/>
              </a:rPr>
              <a:t>://www.youtube.com/watch?v=-QnZy0PGr7k&amp;list=PL1ljc761XCiZGN6L4Z_HcK6RF7htW1EKj&amp;index=</a:t>
            </a:r>
            <a:r>
              <a:rPr lang="en-US" altLang="ja-JP" sz="2400" dirty="0" smtClean="0">
                <a:hlinkClick r:id="rId2"/>
              </a:rPr>
              <a:t>1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789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参考サイト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Windows </a:t>
            </a:r>
            <a:r>
              <a:rPr lang="en-US" altLang="ja-JP" dirty="0" err="1"/>
              <a:t>IoT</a:t>
            </a:r>
            <a:r>
              <a:rPr lang="en-US" altLang="ja-JP" dirty="0"/>
              <a:t> </a:t>
            </a:r>
            <a:r>
              <a:rPr lang="ja-JP" altLang="en-US" dirty="0"/>
              <a:t>と</a:t>
            </a:r>
            <a:r>
              <a:rPr lang="en-US" altLang="ja-JP" dirty="0"/>
              <a:t>Raspberry Pi 2 </a:t>
            </a:r>
            <a:r>
              <a:rPr lang="ja-JP" altLang="en-US" dirty="0"/>
              <a:t>で</a:t>
            </a:r>
            <a:r>
              <a:rPr lang="en-US" altLang="ja-JP" dirty="0"/>
              <a:t>L</a:t>
            </a:r>
            <a:r>
              <a:rPr lang="ja-JP" altLang="en-US" dirty="0"/>
              <a:t>チカ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>
                <a:hlinkClick r:id="rId2"/>
              </a:rPr>
              <a:t>http://qiita.com/ykatsu111/items/</a:t>
            </a:r>
            <a:r>
              <a:rPr lang="en-US" altLang="ja-JP" sz="2400" dirty="0" smtClean="0">
                <a:hlinkClick r:id="rId2"/>
              </a:rPr>
              <a:t>e5875b8319125fc951d5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dirty="0"/>
              <a:t>Windows10 </a:t>
            </a:r>
            <a:r>
              <a:rPr lang="en-US" altLang="ja-JP" dirty="0" err="1"/>
              <a:t>IoT</a:t>
            </a:r>
            <a:r>
              <a:rPr lang="en-US" altLang="ja-JP" dirty="0"/>
              <a:t> Core</a:t>
            </a:r>
            <a:r>
              <a:rPr lang="ja-JP" altLang="en-US" dirty="0"/>
              <a:t>と</a:t>
            </a:r>
            <a:r>
              <a:rPr lang="en-US" altLang="ja-JP" dirty="0"/>
              <a:t>Raspberry Pi 2</a:t>
            </a:r>
            <a:r>
              <a:rPr lang="ja-JP" altLang="en-US" dirty="0"/>
              <a:t>で</a:t>
            </a:r>
            <a:r>
              <a:rPr lang="en-US" altLang="ja-JP" dirty="0"/>
              <a:t>Hello World</a:t>
            </a:r>
          </a:p>
          <a:p>
            <a:pPr marL="0" indent="0">
              <a:buNone/>
            </a:pPr>
            <a:r>
              <a:rPr lang="en-US" altLang="ja-JP" sz="2400" dirty="0" smtClean="0">
                <a:hlinkClick r:id="rId3"/>
              </a:rPr>
              <a:t>http</a:t>
            </a:r>
            <a:r>
              <a:rPr lang="en-US" altLang="ja-JP" sz="2400" dirty="0">
                <a:hlinkClick r:id="rId3"/>
              </a:rPr>
              <a:t>://qiita.com/kanaharu/items/</a:t>
            </a:r>
            <a:r>
              <a:rPr lang="en-US" altLang="ja-JP" sz="2400" dirty="0" smtClean="0">
                <a:hlinkClick r:id="rId3"/>
              </a:rPr>
              <a:t>51c1c8499c53416e9f41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dirty="0" smtClean="0"/>
              <a:t>Azure </a:t>
            </a:r>
            <a:r>
              <a:rPr lang="en-US" altLang="ja-JP" dirty="0" err="1" smtClean="0"/>
              <a:t>IoT</a:t>
            </a:r>
            <a:r>
              <a:rPr lang="en-US" altLang="ja-JP" dirty="0" smtClean="0"/>
              <a:t> Hub</a:t>
            </a:r>
            <a:r>
              <a:rPr lang="ja-JP" altLang="en-US" dirty="0" smtClean="0"/>
              <a:t>を使ってみた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>
                <a:hlinkClick r:id="rId4"/>
              </a:rPr>
              <a:t>http://qiita.com/linyixian/items/</a:t>
            </a:r>
            <a:r>
              <a:rPr lang="en-US" altLang="ja-JP" sz="2400" dirty="0" smtClean="0">
                <a:hlinkClick r:id="rId4"/>
              </a:rPr>
              <a:t>e319c5f63f9e57459ac0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97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さらに</a:t>
            </a:r>
            <a:r>
              <a:rPr kumimoji="1" lang="ja-JP" altLang="en-US" dirty="0" smtClean="0"/>
              <a:t>学ぶには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en-US" altLang="ja-JP" dirty="0" smtClean="0"/>
              <a:t> Core</a:t>
            </a:r>
            <a:r>
              <a:rPr lang="ja-JP" altLang="en-US" dirty="0" smtClean="0"/>
              <a:t>で開発をすすめるにあたって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39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公式</a:t>
            </a:r>
            <a:r>
              <a:rPr kumimoji="1" lang="en-US" altLang="ja-JP" dirty="0" err="1" smtClean="0"/>
              <a:t>Github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5" y="1673629"/>
            <a:ext cx="7535490" cy="4905375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1348353" y="1053885"/>
            <a:ext cx="350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github.com</a:t>
            </a:r>
            <a:r>
              <a:rPr lang="en-US" altLang="ja-JP" dirty="0">
                <a:hlinkClick r:id="rId3"/>
              </a:rPr>
              <a:t>/</a:t>
            </a:r>
            <a:r>
              <a:rPr lang="en-US" altLang="ja-JP" dirty="0" err="1">
                <a:hlinkClick r:id="rId3"/>
              </a:rPr>
              <a:t>ms-iot</a:t>
            </a:r>
            <a:r>
              <a:rPr lang="en-US" altLang="ja-JP" dirty="0">
                <a:hlinkClick r:id="rId3"/>
              </a:rPr>
              <a:t>/samples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953945" y="1673629"/>
            <a:ext cx="347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・サンプル多数</a:t>
            </a:r>
            <a:endParaRPr kumimoji="1" lang="en-US" altLang="ja-JP" dirty="0" smtClean="0"/>
          </a:p>
          <a:p>
            <a:r>
              <a:rPr lang="ja-JP" altLang="en-US" dirty="0" smtClean="0"/>
              <a:t>自分の実現したい機能っぽいのを</a:t>
            </a:r>
            <a:endParaRPr lang="en-US" altLang="ja-JP" dirty="0" smtClean="0"/>
          </a:p>
          <a:p>
            <a:r>
              <a:rPr lang="ja-JP" altLang="en-US" dirty="0" smtClean="0"/>
              <a:t>探してコードを読むといいかも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H="1" flipV="1">
            <a:off x="6977551" y="3779488"/>
            <a:ext cx="1252048" cy="693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8229599" y="4518152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ここから全ファイル</a:t>
            </a:r>
            <a:r>
              <a:rPr kumimoji="1" lang="ja-JP" altLang="en-US" smtClean="0"/>
              <a:t>がダウンロード可能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4346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Hackster.io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2350" y="991892"/>
            <a:ext cx="446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www.hackster.io</a:t>
            </a:r>
            <a:r>
              <a:rPr lang="en-US" altLang="ja-JP" dirty="0">
                <a:hlinkClick r:id="rId2"/>
              </a:rPr>
              <a:t>/</a:t>
            </a:r>
            <a:r>
              <a:rPr lang="en-US" altLang="ja-JP" dirty="0" err="1">
                <a:hlinkClick r:id="rId2"/>
              </a:rPr>
              <a:t>windowsiot</a:t>
            </a:r>
            <a:r>
              <a:rPr lang="en-US" altLang="ja-JP" dirty="0">
                <a:hlinkClick r:id="rId2"/>
              </a:rPr>
              <a:t>/projects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8285"/>
            <a:ext cx="8919776" cy="488971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438468" y="3750590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こちらもサンプル多数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よりも見やすい</a:t>
            </a:r>
            <a:endParaRPr kumimoji="1"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15539" y="2867187"/>
            <a:ext cx="1487837" cy="77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536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Hackster.io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22" y="1861339"/>
            <a:ext cx="8402166" cy="49966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1892" y="1147740"/>
            <a:ext cx="99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例えば</a:t>
            </a:r>
            <a:r>
              <a:rPr kumimoji="1" lang="en-US" altLang="ja-JP" dirty="0" smtClean="0"/>
              <a:t>RGBLED</a:t>
            </a:r>
            <a:r>
              <a:rPr kumimoji="1" lang="ja-JP" altLang="en-US" dirty="0" smtClean="0"/>
              <a:t>を操作するためのページ（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www.hackster.io</a:t>
            </a:r>
            <a:r>
              <a:rPr lang="en-US" altLang="ja-JP" dirty="0">
                <a:hlinkClick r:id="rId3"/>
              </a:rPr>
              <a:t>/</a:t>
            </a:r>
            <a:r>
              <a:rPr lang="en-US" altLang="ja-JP" dirty="0" err="1">
                <a:hlinkClick r:id="rId3"/>
              </a:rPr>
              <a:t>windowsiot</a:t>
            </a:r>
            <a:r>
              <a:rPr lang="en-US" altLang="ja-JP" dirty="0">
                <a:hlinkClick r:id="rId3"/>
              </a:rPr>
              <a:t>/rgb-led-sample-729ea7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8245098" y="4215539"/>
            <a:ext cx="1937290" cy="480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0182388" y="3921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難易度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7259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Hackster.io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83" y="4289193"/>
            <a:ext cx="4359205" cy="2285280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80" y="4027368"/>
            <a:ext cx="2873205" cy="25471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7" y="3932012"/>
            <a:ext cx="2791565" cy="26424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66717" y="1219656"/>
            <a:ext cx="1073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回路図や、接続のための簡単化された図、コードの説明などもあってわかりやすい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難易度も書かれているため、プログラミング初心者には非常に心強い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3084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016000"/>
            <a:ext cx="10969943" cy="5346700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sz="2400" dirty="0"/>
              <a:t>概要</a:t>
            </a:r>
            <a:endParaRPr lang="en-US" altLang="ja-JP" sz="2400" dirty="0"/>
          </a:p>
          <a:p>
            <a:pPr lvl="1"/>
            <a:r>
              <a:rPr lang="en-US" altLang="ja-JP" sz="2000" dirty="0" smtClean="0"/>
              <a:t>Windows 10 </a:t>
            </a:r>
            <a:r>
              <a:rPr lang="en-US" altLang="ja-JP" sz="2000" dirty="0" err="1" smtClean="0"/>
              <a:t>IoT</a:t>
            </a:r>
            <a:r>
              <a:rPr lang="ja-JP" altLang="en-US" sz="2000" dirty="0" smtClean="0"/>
              <a:t>と</a:t>
            </a:r>
            <a:r>
              <a:rPr lang="ja-JP" altLang="en-US" sz="2000" dirty="0"/>
              <a:t>は</a:t>
            </a:r>
            <a:endParaRPr lang="en-US" altLang="ja-JP" sz="2000" dirty="0"/>
          </a:p>
          <a:p>
            <a:pPr lvl="1"/>
            <a:r>
              <a:rPr lang="ja-JP" altLang="en-US" sz="2000" dirty="0"/>
              <a:t>必要な開発環境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他の</a:t>
            </a:r>
            <a:r>
              <a:rPr lang="en-US" altLang="ja-JP" sz="2000" dirty="0" smtClean="0"/>
              <a:t>OS</a:t>
            </a:r>
            <a:r>
              <a:rPr lang="ja-JP" altLang="en-US" sz="2000" dirty="0" smtClean="0"/>
              <a:t>と</a:t>
            </a:r>
            <a:r>
              <a:rPr lang="ja-JP" altLang="en-US" sz="2000" dirty="0"/>
              <a:t>比べて</a:t>
            </a:r>
            <a:endParaRPr lang="en-US" altLang="ja-JP" sz="2000" dirty="0"/>
          </a:p>
          <a:p>
            <a:r>
              <a:rPr lang="ja-JP" altLang="en-US" sz="2400" dirty="0" smtClean="0"/>
              <a:t>開発</a:t>
            </a:r>
            <a:r>
              <a:rPr lang="ja-JP" altLang="en-US" sz="2400" dirty="0"/>
              <a:t>入門</a:t>
            </a:r>
            <a:endParaRPr lang="en-US" altLang="ja-JP" sz="2400" dirty="0"/>
          </a:p>
          <a:p>
            <a:pPr lvl="1"/>
            <a:r>
              <a:rPr lang="ja-JP" altLang="en-US" sz="2000" dirty="0"/>
              <a:t>開発環境構築方法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サンプル例</a:t>
            </a:r>
            <a:endParaRPr lang="en-US" altLang="ja-JP" sz="2000" dirty="0" smtClean="0"/>
          </a:p>
          <a:p>
            <a:r>
              <a:rPr lang="en-US" altLang="ja-JP" sz="2400" dirty="0" smtClean="0"/>
              <a:t>MSP</a:t>
            </a:r>
            <a:r>
              <a:rPr lang="ja-JP" altLang="en-US" sz="2400" dirty="0" smtClean="0"/>
              <a:t>での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製作例</a:t>
            </a:r>
            <a:endParaRPr lang="en-US" altLang="ja-JP" sz="2400" dirty="0"/>
          </a:p>
          <a:p>
            <a:pPr lvl="1"/>
            <a:r>
              <a:rPr lang="en-US" altLang="ja-JP" sz="1900" dirty="0" smtClean="0"/>
              <a:t>Colors of MSP</a:t>
            </a:r>
            <a:endParaRPr lang="en-US" altLang="ja-JP" sz="1900" dirty="0"/>
          </a:p>
          <a:p>
            <a:pPr lvl="1"/>
            <a:r>
              <a:rPr lang="en-US" altLang="ja-JP" sz="2000" dirty="0" smtClean="0"/>
              <a:t>ET </a:t>
            </a:r>
            <a:r>
              <a:rPr lang="en-US" altLang="ja-JP" sz="2000" dirty="0" err="1" smtClean="0"/>
              <a:t>IoT</a:t>
            </a:r>
            <a:r>
              <a:rPr lang="ja-JP" altLang="en-US" sz="2000" dirty="0" smtClean="0"/>
              <a:t>ハッカソン制作物</a:t>
            </a:r>
            <a:endParaRPr lang="en-US" altLang="ja-JP" sz="2000" dirty="0"/>
          </a:p>
          <a:p>
            <a:r>
              <a:rPr lang="ja-JP" altLang="en-US" sz="2400" dirty="0" smtClean="0"/>
              <a:t>さらに</a:t>
            </a:r>
            <a:r>
              <a:rPr lang="ja-JP" altLang="en-US" sz="2400" dirty="0"/>
              <a:t>学ぶに</a:t>
            </a:r>
            <a:r>
              <a:rPr lang="ja-JP" altLang="en-US" sz="2400" dirty="0" smtClean="0"/>
              <a:t>は</a:t>
            </a:r>
            <a:endParaRPr lang="en-US" altLang="ja-JP" sz="2400" dirty="0" smtClean="0"/>
          </a:p>
          <a:p>
            <a:pPr lvl="1"/>
            <a:r>
              <a:rPr lang="ja-JP" altLang="en-US" sz="1900" dirty="0" smtClean="0"/>
              <a:t>応用編</a:t>
            </a:r>
            <a:endParaRPr lang="en-US" altLang="ja-JP" sz="1900" dirty="0" smtClean="0"/>
          </a:p>
          <a:p>
            <a:pPr lvl="1"/>
            <a:r>
              <a:rPr lang="ja-JP" altLang="en-US" sz="2000" dirty="0" smtClean="0"/>
              <a:t>公式サイトの見方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見る</a:t>
            </a:r>
            <a:r>
              <a:rPr lang="ja-JP" altLang="en-US" sz="2000" dirty="0"/>
              <a:t>べき入門サイト、情報源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77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</a:t>
            </a:r>
            <a:r>
              <a:rPr kumimoji="1" lang="ja-JP" altLang="en-US" dirty="0" smtClean="0"/>
              <a:t>チカの次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ハードウェアをいじろうとするとき、大切なのは</a:t>
            </a:r>
            <a:r>
              <a:rPr kumimoji="1" lang="en-US" altLang="ja-JP" dirty="0" smtClean="0"/>
              <a:t>L</a:t>
            </a:r>
            <a:r>
              <a:rPr kumimoji="1" lang="ja-JP" altLang="en-US" dirty="0" smtClean="0"/>
              <a:t>チカの次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000" dirty="0" smtClean="0"/>
              <a:t>　→電子工作ってハンダ付けとか基板？とかよくわからない</a:t>
            </a:r>
            <a:r>
              <a:rPr lang="en-US" altLang="ja-JP" sz="2000" dirty="0" smtClean="0"/>
              <a:t>…</a:t>
            </a:r>
          </a:p>
          <a:p>
            <a:pPr marL="0" indent="0" algn="ctr">
              <a:buNone/>
            </a:pPr>
            <a:endParaRPr lang="en-US" altLang="ja-JP" sz="2000" dirty="0"/>
          </a:p>
          <a:p>
            <a:pPr marL="0" indent="0" algn="ctr">
              <a:buNone/>
            </a:pPr>
            <a:r>
              <a:rPr lang="ja-JP" altLang="en-US" sz="2000" dirty="0" smtClean="0">
                <a:latin typeface="+mj-ea"/>
                <a:ea typeface="+mj-ea"/>
              </a:rPr>
              <a:t>回路とかって、基本はそんな難しくない！</a:t>
            </a:r>
            <a:endParaRPr lang="en-US" altLang="ja-JP" sz="2000" dirty="0" smtClean="0">
              <a:latin typeface="+mj-ea"/>
              <a:ea typeface="+mj-ea"/>
            </a:endParaRPr>
          </a:p>
          <a:p>
            <a:pPr marL="0" indent="0" algn="ctr">
              <a:buNone/>
            </a:pPr>
            <a:endParaRPr lang="en-US" altLang="ja-JP" dirty="0"/>
          </a:p>
          <a:p>
            <a:r>
              <a:rPr lang="ja-JP" altLang="en-US" sz="2000" b="1" u="sng" dirty="0">
                <a:hlinkClick r:id="rId2"/>
              </a:rPr>
              <a:t>剣菱</a:t>
            </a:r>
            <a:r>
              <a:rPr lang="en-US" altLang="ja-JP" sz="2000" b="1" u="sng" dirty="0">
                <a:hlinkClick r:id="rId2"/>
              </a:rPr>
              <a:t>P</a:t>
            </a:r>
            <a:r>
              <a:rPr lang="ja-JP" altLang="en-US" sz="2000" dirty="0"/>
              <a:t> さんの公開</a:t>
            </a:r>
            <a:r>
              <a:rPr lang="ja-JP" altLang="en-US" sz="2000" dirty="0" smtClean="0"/>
              <a:t>マイリスト　</a:t>
            </a:r>
            <a:r>
              <a:rPr lang="ja-JP" altLang="en-US" sz="2000" b="1" dirty="0" smtClean="0"/>
              <a:t>零</a:t>
            </a:r>
            <a:r>
              <a:rPr lang="ja-JP" altLang="en-US" sz="2000" b="1" dirty="0"/>
              <a:t>からの電子</a:t>
            </a:r>
            <a:r>
              <a:rPr lang="ja-JP" altLang="en-US" sz="2000" b="1" dirty="0" smtClean="0"/>
              <a:t>工作</a:t>
            </a:r>
            <a:endParaRPr lang="en-US" altLang="ja-JP" sz="2000" b="1" dirty="0" smtClean="0"/>
          </a:p>
          <a:p>
            <a:r>
              <a:rPr lang="ja-JP" altLang="en-US" sz="2000" b="1" dirty="0" smtClean="0"/>
              <a:t>電子工作について、簡単にわかりやすくまとめられている</a:t>
            </a:r>
            <a:endParaRPr lang="ja-JP" altLang="en-US" sz="2000" b="1" dirty="0"/>
          </a:p>
          <a:p>
            <a:pPr marL="0" indent="0" algn="ctr">
              <a:buNone/>
            </a:pPr>
            <a:endParaRPr lang="en-US" altLang="ja-JP" sz="2000" dirty="0" smtClean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ja-JP" sz="2000" dirty="0">
                <a:latin typeface="+mj-ea"/>
                <a:ea typeface="+mj-ea"/>
                <a:hlinkClick r:id="rId3"/>
              </a:rPr>
              <a:t>http://</a:t>
            </a:r>
            <a:r>
              <a:rPr lang="en-US" altLang="ja-JP" sz="2000" dirty="0" err="1">
                <a:latin typeface="+mj-ea"/>
                <a:ea typeface="+mj-ea"/>
                <a:hlinkClick r:id="rId3"/>
              </a:rPr>
              <a:t>www.nicovideo.jp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/</a:t>
            </a:r>
            <a:r>
              <a:rPr lang="en-US" altLang="ja-JP" sz="2000" dirty="0" err="1">
                <a:latin typeface="+mj-ea"/>
                <a:ea typeface="+mj-ea"/>
                <a:hlinkClick r:id="rId3"/>
              </a:rPr>
              <a:t>mylist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/21945950</a:t>
            </a:r>
            <a:endParaRPr lang="en-US" altLang="ja-JP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0498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あるとうれしいもの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ブレッドボード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ジャンパワイヤ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抵抗セット</a:t>
            </a: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→ハンダ付け不要で回路が作れる。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Arduino</a:t>
            </a:r>
            <a:r>
              <a:rPr kumimoji="1" lang="ja-JP" altLang="en-US" dirty="0" smtClean="0"/>
              <a:t>や他のマイコンなどにも流用できる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97" y="1054289"/>
            <a:ext cx="3416971" cy="34169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924" y="3989127"/>
            <a:ext cx="3405877" cy="25544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07" y="803473"/>
            <a:ext cx="3973475" cy="27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95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　僕の机の上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770600"/>
            <a:ext cx="10817817" cy="6087400"/>
          </a:xfrm>
        </p:spPr>
      </p:pic>
    </p:spTree>
    <p:extLst>
      <p:ext uri="{BB962C8B-B14F-4D97-AF65-F5344CB8AC3E}">
        <p14:creationId xmlns:p14="http://schemas.microsoft.com/office/powerpoint/2010/main" val="8328942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その他参考になりそうなサイト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/>
              <a:t>[UWP] </a:t>
            </a:r>
            <a:r>
              <a:rPr lang="ja-JP" altLang="en-US" dirty="0"/>
              <a:t>初心者目線で</a:t>
            </a:r>
            <a:r>
              <a:rPr lang="en-US" altLang="ja-JP" dirty="0"/>
              <a:t>Windows 10 </a:t>
            </a:r>
            <a:r>
              <a:rPr lang="en-US" altLang="ja-JP" dirty="0" err="1"/>
              <a:t>IoT</a:t>
            </a:r>
            <a:r>
              <a:rPr lang="ja-JP" altLang="en-US" dirty="0"/>
              <a:t>：</a:t>
            </a:r>
            <a:r>
              <a:rPr lang="en-US" altLang="ja-JP" dirty="0"/>
              <a:t>002 </a:t>
            </a:r>
            <a:r>
              <a:rPr lang="ja-JP" altLang="en-US" dirty="0"/>
              <a:t>光量を測定</a:t>
            </a:r>
            <a:r>
              <a:rPr lang="ja-JP" altLang="en-US" dirty="0" smtClean="0"/>
              <a:t>しよう←おすすめ</a:t>
            </a:r>
            <a:endParaRPr kumimoji="1"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2"/>
              </a:rPr>
              <a:t>http://coelacanth.jp.net/uwp-%E5%88%9D%E5%BF%83%E8%80%85%E7%9B%AE%E7%B7%9A%E3%81%A7windows-10-iot%EF%BC%9A002-%E5%85%89%E9%87%8F%E3%82%92%E6%B8%AC%E5%AE%9A%E3%81%97%E3%82%88%E3%81%86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Windows </a:t>
            </a:r>
            <a:r>
              <a:rPr kumimoji="1" lang="ja-JP" altLang="en-US" dirty="0" smtClean="0"/>
              <a:t>公式ブログ</a:t>
            </a:r>
            <a:endParaRPr kumimoji="1"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3"/>
              </a:rPr>
              <a:t>https://blogs.windows.com/buildingapps/tag/iot</a:t>
            </a:r>
            <a:r>
              <a:rPr lang="en-US" altLang="ja-JP" dirty="0" smtClean="0">
                <a:hlinkClick r:id="rId3"/>
              </a:rPr>
              <a:t>/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dirty="0" smtClean="0"/>
              <a:t>エバンジェリスト　太田寛さんのブログ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4"/>
              </a:rPr>
              <a:t>https://blogs.msdn.microsoft.com/hirosho</a:t>
            </a:r>
            <a:r>
              <a:rPr lang="en-US" altLang="ja-JP" dirty="0" smtClean="0">
                <a:hlinkClick r:id="rId4"/>
              </a:rPr>
              <a:t>/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dirty="0"/>
              <a:t>ラズパイ</a:t>
            </a:r>
            <a:r>
              <a:rPr lang="en-US" altLang="ja-JP" dirty="0"/>
              <a:t>3</a:t>
            </a:r>
            <a:r>
              <a:rPr lang="ja-JP" altLang="en-US" dirty="0"/>
              <a:t>＆</a:t>
            </a:r>
            <a:r>
              <a:rPr lang="en-US" altLang="ja-JP" dirty="0"/>
              <a:t>Toradex</a:t>
            </a:r>
            <a:r>
              <a:rPr lang="ja-JP" altLang="en-US" dirty="0"/>
              <a:t>で楽しみながら検証する</a:t>
            </a:r>
            <a:r>
              <a:rPr lang="en-US" altLang="ja-JP" dirty="0"/>
              <a:t>IoT</a:t>
            </a:r>
            <a:r>
              <a:rPr lang="ja-JP" altLang="en-US" dirty="0"/>
              <a:t>実践</a:t>
            </a:r>
            <a:r>
              <a:rPr lang="ja-JP" altLang="en-US" dirty="0" smtClean="0"/>
              <a:t>入門</a:t>
            </a:r>
            <a:endParaRPr kumimoji="1"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5"/>
              </a:rPr>
              <a:t>http://</a:t>
            </a:r>
            <a:r>
              <a:rPr lang="en-US" altLang="ja-JP" dirty="0" smtClean="0">
                <a:hlinkClick r:id="rId5"/>
              </a:rPr>
              <a:t>www.atmarkit.co.jp/ait/series/3192/index.html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2167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MSP</a:t>
            </a:r>
            <a:r>
              <a:rPr lang="ja-JP" altLang="en-US" dirty="0" smtClean="0"/>
              <a:t>での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製作例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Maker Faire Tokyo 2015 / ET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ハッカソン</a:t>
            </a:r>
            <a:r>
              <a:rPr lang="en-US" altLang="ja-JP" dirty="0" smtClean="0"/>
              <a:t>2015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03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MSP</a:t>
            </a:r>
            <a:r>
              <a:rPr lang="ja-JP" altLang="en-US" dirty="0" smtClean="0"/>
              <a:t>での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製作例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pic>
        <p:nvPicPr>
          <p:cNvPr id="4" name="Content Placeholder 3" descr="banner_round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248" r="-123689" b="-248"/>
          <a:stretch/>
        </p:blipFill>
        <p:spPr>
          <a:xfrm>
            <a:off x="1893222" y="1761181"/>
            <a:ext cx="8229600" cy="3678993"/>
          </a:xfrm>
          <a:prstGeom prst="rect">
            <a:avLst/>
          </a:prstGeom>
        </p:spPr>
      </p:pic>
      <p:pic>
        <p:nvPicPr>
          <p:cNvPr id="5" name="Picture 5" descr="colorsofM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28" y="1549508"/>
            <a:ext cx="4065466" cy="40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91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MSP</a:t>
            </a:r>
            <a:r>
              <a:rPr kumimoji="1" lang="ja-JP" altLang="en-US" dirty="0" smtClean="0"/>
              <a:t>での</a:t>
            </a:r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製作例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16" y="803473"/>
            <a:ext cx="8072703" cy="6054527"/>
          </a:xfrm>
        </p:spPr>
      </p:pic>
    </p:spTree>
    <p:extLst>
      <p:ext uri="{BB962C8B-B14F-4D97-AF65-F5344CB8AC3E}">
        <p14:creationId xmlns:p14="http://schemas.microsoft.com/office/powerpoint/2010/main" val="774896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Colors of MSP </a:t>
            </a:r>
            <a:r>
              <a:rPr kumimoji="1" lang="ja-JP" altLang="en-US" dirty="0" smtClean="0"/>
              <a:t>概念図</a:t>
            </a:r>
            <a:endParaRPr kumimoji="1" lang="ja-JP" altLang="en-US" dirty="0"/>
          </a:p>
        </p:txBody>
      </p:sp>
      <p:pic>
        <p:nvPicPr>
          <p:cNvPr id="4" name="Content Placeholder 3" descr="構成図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49" t="-7039" r="-38452" b="-6559"/>
          <a:stretch/>
        </p:blipFill>
        <p:spPr>
          <a:xfrm>
            <a:off x="609600" y="1221994"/>
            <a:ext cx="10969625" cy="4902962"/>
          </a:xfrm>
        </p:spPr>
      </p:pic>
    </p:spTree>
    <p:extLst>
      <p:ext uri="{BB962C8B-B14F-4D97-AF65-F5344CB8AC3E}">
        <p14:creationId xmlns:p14="http://schemas.microsoft.com/office/powerpoint/2010/main" val="17989478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Colors of MSP </a:t>
            </a:r>
            <a:r>
              <a:rPr lang="ja-JP" altLang="en-US" dirty="0" smtClean="0"/>
              <a:t>構成図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Content Placeholder 3" descr="MSP構成図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22" t="-5259" r="-9080" b="-5023"/>
          <a:stretch/>
        </p:blipFill>
        <p:spPr>
          <a:xfrm>
            <a:off x="602350" y="1220842"/>
            <a:ext cx="10972800" cy="49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4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MSP</a:t>
            </a:r>
            <a:r>
              <a:rPr kumimoji="1" lang="ja-JP" altLang="en-US" dirty="0" smtClean="0"/>
              <a:t>での</a:t>
            </a:r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製作例</a:t>
            </a:r>
            <a:endParaRPr kumimoji="1" lang="ja-JP" altLang="en-US" dirty="0"/>
          </a:p>
        </p:txBody>
      </p:sp>
      <p:pic>
        <p:nvPicPr>
          <p:cNvPr id="5" name="シーケンス 01_1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079" y="1220788"/>
            <a:ext cx="8720666" cy="4905375"/>
          </a:xfrm>
        </p:spPr>
      </p:pic>
    </p:spTree>
    <p:extLst>
      <p:ext uri="{BB962C8B-B14F-4D97-AF65-F5344CB8AC3E}">
        <p14:creationId xmlns:p14="http://schemas.microsoft.com/office/powerpoint/2010/main" val="170527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32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やっていること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Windows 10 </a:t>
            </a:r>
            <a:r>
              <a:rPr lang="en-US" altLang="ja-JP" dirty="0" err="1"/>
              <a:t>IoT</a:t>
            </a:r>
            <a:r>
              <a:rPr lang="en-US" altLang="ja-JP" dirty="0"/>
              <a:t> Core</a:t>
            </a:r>
            <a:r>
              <a:rPr lang="ja-JP" altLang="en-US" dirty="0"/>
              <a:t>と</a:t>
            </a:r>
            <a:r>
              <a:rPr lang="en-US" altLang="ja-JP" dirty="0"/>
              <a:t>Azure</a:t>
            </a:r>
            <a:r>
              <a:rPr lang="ja-JP" altLang="en-US" dirty="0"/>
              <a:t>の連携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Microsoft Project Oxford </a:t>
            </a:r>
            <a:r>
              <a:rPr lang="ja-JP" altLang="en-US" sz="1600" dirty="0" smtClean="0"/>
              <a:t>（現</a:t>
            </a:r>
            <a:r>
              <a:rPr lang="en-US" altLang="ja-JP" sz="1600" dirty="0">
                <a:hlinkClick r:id="rId2"/>
              </a:rPr>
              <a:t>https://</a:t>
            </a:r>
            <a:r>
              <a:rPr lang="en-US" altLang="ja-JP" sz="1600" dirty="0" err="1">
                <a:hlinkClick r:id="rId2"/>
              </a:rPr>
              <a:t>www.microsoft.com</a:t>
            </a:r>
            <a:r>
              <a:rPr lang="en-US" altLang="ja-JP" sz="1600" dirty="0">
                <a:hlinkClick r:id="rId2"/>
              </a:rPr>
              <a:t>/cognitive-services</a:t>
            </a:r>
            <a:r>
              <a:rPr lang="ja-JP" altLang="en-US" sz="1600" dirty="0" smtClean="0"/>
              <a:t>）</a:t>
            </a:r>
            <a:r>
              <a:rPr lang="ja-JP" altLang="en-US" dirty="0" smtClean="0"/>
              <a:t>の</a:t>
            </a:r>
            <a:r>
              <a:rPr lang="en-US" altLang="ja-JP" dirty="0"/>
              <a:t>API</a:t>
            </a:r>
          </a:p>
          <a:p>
            <a:pPr marL="0" indent="0">
              <a:buNone/>
            </a:pPr>
            <a:r>
              <a:rPr lang="ja-JP" altLang="en-US" dirty="0"/>
              <a:t>　　・</a:t>
            </a:r>
            <a:r>
              <a:rPr lang="en-US" altLang="ja-JP" dirty="0"/>
              <a:t>Emotion </a:t>
            </a:r>
            <a:r>
              <a:rPr lang="en-US" altLang="ja-JP" dirty="0" smtClean="0"/>
              <a:t>APIs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dirty="0"/>
              <a:t>　　・</a:t>
            </a:r>
            <a:r>
              <a:rPr lang="en-US" altLang="ja-JP" dirty="0"/>
              <a:t>Speech APIs</a:t>
            </a:r>
            <a:r>
              <a:rPr lang="ja-JP" altLang="en-US" dirty="0"/>
              <a:t> </a:t>
            </a:r>
            <a:r>
              <a:rPr lang="en-US" altLang="ja-JP" dirty="0"/>
              <a:t>Text To Speech Conversation</a:t>
            </a:r>
          </a:p>
          <a:p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8263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みなさんもハードウェアいじろう！</a:t>
            </a: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37467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と</a:t>
            </a:r>
            <a:r>
              <a:rPr lang="ja-JP" altLang="en-US" dirty="0" smtClean="0"/>
              <a:t>は</a:t>
            </a:r>
            <a:r>
              <a:rPr lang="ja-JP" altLang="en-US" dirty="0"/>
              <a:t>　</a:t>
            </a:r>
            <a:r>
              <a:rPr lang="ja-JP" altLang="en-US" dirty="0" smtClean="0"/>
              <a:t>　</a:t>
            </a:r>
            <a:r>
              <a:rPr lang="ja-JP" altLang="en-US" dirty="0" smtClean="0"/>
              <a:t>そもそも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って？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49" y="1056904"/>
            <a:ext cx="11050185" cy="2361688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IoT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Internet </a:t>
            </a:r>
            <a:r>
              <a:rPr lang="en-US" altLang="ja-JP" dirty="0"/>
              <a:t>of </a:t>
            </a:r>
            <a:r>
              <a:rPr lang="en-US" altLang="ja-JP" dirty="0" smtClean="0"/>
              <a:t>Things</a:t>
            </a:r>
            <a:r>
              <a:rPr lang="ja-JP" altLang="en-US" dirty="0" smtClean="0"/>
              <a:t>）とは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sz="2400" dirty="0" smtClean="0"/>
              <a:t>-</a:t>
            </a:r>
            <a:r>
              <a:rPr kumimoji="1" lang="ja-JP" altLang="en-US" sz="2200" dirty="0" smtClean="0"/>
              <a:t>様々な“モノ”がインターネットに接続され、情報交換することで相互に制御する</a:t>
            </a:r>
            <a:r>
              <a:rPr kumimoji="1" lang="ja-JP" altLang="en-US" sz="2200" dirty="0" smtClean="0"/>
              <a:t>仕組み</a:t>
            </a:r>
            <a:endParaRPr kumimoji="1" lang="en-US" altLang="ja-JP" sz="2200" dirty="0" smtClean="0"/>
          </a:p>
          <a:p>
            <a:pPr marL="0" indent="0">
              <a:buNone/>
            </a:pPr>
            <a:r>
              <a:rPr lang="en-US" altLang="ja-JP" sz="2200" dirty="0" smtClean="0"/>
              <a:t>-</a:t>
            </a:r>
            <a:r>
              <a:rPr lang="ja-JP" altLang="en-US" sz="2200" dirty="0" smtClean="0"/>
              <a:t>”モノのインターネット”とも呼ばれる</a:t>
            </a:r>
            <a:endParaRPr kumimoji="1" lang="en-US" altLang="ja-JP" sz="2200" dirty="0" smtClean="0"/>
          </a:p>
        </p:txBody>
      </p:sp>
      <p:pic>
        <p:nvPicPr>
          <p:cNvPr id="4" name="図 3" descr="network-782707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75" y="2700289"/>
            <a:ext cx="6277313" cy="37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 smtClean="0"/>
              <a:t>IRkit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2168256"/>
            <a:ext cx="7666654" cy="395791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276095" y="1518834"/>
            <a:ext cx="3704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err="1">
                <a:hlinkClick r:id="rId3"/>
              </a:rPr>
              <a:t>getirkit.com</a:t>
            </a:r>
            <a:r>
              <a:rPr lang="en-US" altLang="ja-JP" dirty="0" smtClean="0">
                <a:hlinkClick r:id="rId3"/>
              </a:rPr>
              <a:t>/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/>
              <a:t>WiFi</a:t>
            </a:r>
            <a:r>
              <a:rPr lang="ja-JP" altLang="en-US" dirty="0"/>
              <a:t>機能の付いたオープンソースな赤外線リモコンデバイス。 家庭のエアコンやテレビ、ライトなど、赤外線で操作できる家電を、 </a:t>
            </a:r>
            <a:r>
              <a:rPr lang="en-US" altLang="ja-JP" dirty="0" err="1"/>
              <a:t>WiFi</a:t>
            </a:r>
            <a:r>
              <a:rPr lang="ja-JP" altLang="en-US" dirty="0"/>
              <a:t>をとおして、</a:t>
            </a:r>
            <a:r>
              <a:rPr lang="en-US" altLang="ja-JP" dirty="0"/>
              <a:t>iPhone</a:t>
            </a:r>
            <a:r>
              <a:rPr lang="ja-JP" altLang="en-US" dirty="0"/>
              <a:t>や</a:t>
            </a:r>
            <a:r>
              <a:rPr lang="en-US" altLang="ja-JP" dirty="0" err="1"/>
              <a:t>iPad,Android</a:t>
            </a:r>
            <a:r>
              <a:rPr lang="ja-JP" altLang="en-US" dirty="0"/>
              <a:t>スマートフォンなどから操作できるように</a:t>
            </a:r>
            <a:r>
              <a:rPr lang="ja-JP" altLang="en-US" dirty="0" smtClean="0"/>
              <a:t>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472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BOCCO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995837"/>
            <a:ext cx="7110984" cy="400202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875289" y="1534333"/>
            <a:ext cx="3704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err="1">
                <a:hlinkClick r:id="rId3"/>
              </a:rPr>
              <a:t>www.ux-xu.com</a:t>
            </a:r>
            <a:r>
              <a:rPr lang="en-US" altLang="ja-JP" dirty="0">
                <a:hlinkClick r:id="rId3"/>
              </a:rPr>
              <a:t>/product/</a:t>
            </a:r>
            <a:r>
              <a:rPr lang="en-US" altLang="ja-JP" dirty="0" err="1">
                <a:hlinkClick r:id="rId3"/>
              </a:rPr>
              <a:t>bocco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b="1" dirty="0"/>
              <a:t>BOCCO</a:t>
            </a:r>
            <a:r>
              <a:rPr lang="ja-JP" altLang="en-US" b="1" dirty="0"/>
              <a:t>は留守番中の子どもの見守りを</a:t>
            </a:r>
            <a:r>
              <a:rPr lang="ja-JP" altLang="en-US" b="1" dirty="0" smtClean="0"/>
              <a:t>助けるコミュニケーションロボット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0463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って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特定の機能を持つ身の回りの”モノ”をインターネットに繋げることで、私達の生活をもっと便利に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オープンソースの流れがソフトウェアだけではなくハードウェアにもやってきている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→私達も手を動かせば</a:t>
            </a:r>
            <a:r>
              <a:rPr lang="ja-JP" altLang="en-US" dirty="0" smtClean="0">
                <a:solidFill>
                  <a:srgbClr val="FF0000"/>
                </a:solidFill>
              </a:rPr>
              <a:t>フィジカルなデバイス</a:t>
            </a:r>
            <a:r>
              <a:rPr lang="ja-JP" altLang="en-US" dirty="0" smtClean="0"/>
              <a:t>を作ることが出来る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153345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2423</TotalTime>
  <Words>1406</Words>
  <Application>Microsoft Macintosh PowerPoint</Application>
  <PresentationFormat>ユーザー設定</PresentationFormat>
  <Paragraphs>293</Paragraphs>
  <Slides>51</Slides>
  <Notes>13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6" baseType="lpstr">
      <vt:lpstr>Calibri</vt:lpstr>
      <vt:lpstr>ＭＳ Ｐゴシック</vt:lpstr>
      <vt:lpstr>Segoe Light</vt:lpstr>
      <vt:lpstr>Arial</vt:lpstr>
      <vt:lpstr>ホワイト</vt:lpstr>
      <vt:lpstr>IoT技術入門</vt:lpstr>
      <vt:lpstr>自己紹介</vt:lpstr>
      <vt:lpstr>PowerPoint プレゼンテーション</vt:lpstr>
      <vt:lpstr>目次</vt:lpstr>
      <vt:lpstr>概要</vt:lpstr>
      <vt:lpstr>Windows 10 IoTとは　　そもそもIoTって？</vt:lpstr>
      <vt:lpstr>IoTの例</vt:lpstr>
      <vt:lpstr>IoTの例</vt:lpstr>
      <vt:lpstr>IoTって</vt:lpstr>
      <vt:lpstr>Windows 10 IoT とは</vt:lpstr>
      <vt:lpstr>Windows 10 IoTとは</vt:lpstr>
      <vt:lpstr>Windows 10 IoT Coreとは</vt:lpstr>
      <vt:lpstr>Windows10 IoT Core</vt:lpstr>
      <vt:lpstr>Windows 10 IoT Core のいいところ</vt:lpstr>
      <vt:lpstr>その他のOSと比べて</vt:lpstr>
      <vt:lpstr>必要な環境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さらに学ぶには</vt:lpstr>
      <vt:lpstr>公式Github</vt:lpstr>
      <vt:lpstr>Hackster.io</vt:lpstr>
      <vt:lpstr>Hackster.io</vt:lpstr>
      <vt:lpstr>Hackster.io</vt:lpstr>
      <vt:lpstr>Lチカの次</vt:lpstr>
      <vt:lpstr>あるとうれしいもの</vt:lpstr>
      <vt:lpstr>参考　僕の机の上</vt:lpstr>
      <vt:lpstr>その他参考になりそうなサイト</vt:lpstr>
      <vt:lpstr>MSPでのIoT製作例</vt:lpstr>
      <vt:lpstr>MSPでのIoT製作例</vt:lpstr>
      <vt:lpstr>MSPでのIoT製作例</vt:lpstr>
      <vt:lpstr>Colors of MSP 概念図</vt:lpstr>
      <vt:lpstr>Colors of MSP 構成図</vt:lpstr>
      <vt:lpstr>MSPでのIoT製作例</vt:lpstr>
      <vt:lpstr>やっていること</vt:lpstr>
      <vt:lpstr>まとめ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Windowsアプリ 開発入門</dc:title>
  <dc:creator>齊藤 悠希</dc:creator>
  <cp:lastModifiedBy>Microsoft Office ユーザー</cp:lastModifiedBy>
  <cp:revision>246</cp:revision>
  <dcterms:created xsi:type="dcterms:W3CDTF">2016-06-01T06:26:50Z</dcterms:created>
  <dcterms:modified xsi:type="dcterms:W3CDTF">2016-06-11T01:48:04Z</dcterms:modified>
</cp:coreProperties>
</file>